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7" r:id="rId2"/>
    <p:sldId id="263" r:id="rId3"/>
    <p:sldId id="264" r:id="rId4"/>
    <p:sldId id="258" r:id="rId5"/>
    <p:sldId id="267" r:id="rId6"/>
    <p:sldId id="265" r:id="rId7"/>
    <p:sldId id="266" r:id="rId8"/>
    <p:sldId id="268" r:id="rId9"/>
    <p:sldId id="259" r:id="rId10"/>
    <p:sldId id="261" r:id="rId11"/>
    <p:sldId id="269" r:id="rId12"/>
    <p:sldId id="260" r:id="rId13"/>
    <p:sldId id="262" r:id="rId14"/>
    <p:sldId id="270"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62" d="100"/>
          <a:sy n="62" d="100"/>
        </p:scale>
        <p:origin x="-78" y="-2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3F58D6-E420-4081-8549-D0BC7AF07966}" type="datetimeFigureOut">
              <a:rPr lang="en-US" smtClean="0"/>
              <a:pPr/>
              <a:t>9/22/2015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04632-8903-411B-926A-152FBF656B7F}" type="slidenum">
              <a:rPr lang="en-US" smtClean="0"/>
              <a:pPr/>
              <a:t>‹#›</a:t>
            </a:fld>
            <a:endParaRPr lang="en-US"/>
          </a:p>
        </p:txBody>
      </p:sp>
    </p:spTree>
    <p:extLst>
      <p:ext uri="{BB962C8B-B14F-4D97-AF65-F5344CB8AC3E}">
        <p14:creationId xmlns:p14="http://schemas.microsoft.com/office/powerpoint/2010/main" val="4161348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a:t>
            </a:fld>
            <a:endParaRPr lang="en-US" dirty="0"/>
          </a:p>
        </p:txBody>
      </p:sp>
    </p:spTree>
    <p:extLst>
      <p:ext uri="{BB962C8B-B14F-4D97-AF65-F5344CB8AC3E}">
        <p14:creationId xmlns:p14="http://schemas.microsoft.com/office/powerpoint/2010/main" val="844312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4</a:t>
            </a:fld>
            <a:endParaRPr lang="en-US" dirty="0"/>
          </a:p>
        </p:txBody>
      </p:sp>
    </p:spTree>
    <p:extLst>
      <p:ext uri="{BB962C8B-B14F-4D97-AF65-F5344CB8AC3E}">
        <p14:creationId xmlns:p14="http://schemas.microsoft.com/office/powerpoint/2010/main" val="2230223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6</a:t>
            </a:fld>
            <a:endParaRPr lang="en-US" dirty="0"/>
          </a:p>
        </p:txBody>
      </p:sp>
    </p:spTree>
    <p:extLst>
      <p:ext uri="{BB962C8B-B14F-4D97-AF65-F5344CB8AC3E}">
        <p14:creationId xmlns:p14="http://schemas.microsoft.com/office/powerpoint/2010/main" val="131146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8</a:t>
            </a:fld>
            <a:endParaRPr lang="en-US" dirty="0"/>
          </a:p>
        </p:txBody>
      </p:sp>
    </p:spTree>
    <p:extLst>
      <p:ext uri="{BB962C8B-B14F-4D97-AF65-F5344CB8AC3E}">
        <p14:creationId xmlns:p14="http://schemas.microsoft.com/office/powerpoint/2010/main" val="1979154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9</a:t>
            </a:fld>
            <a:endParaRPr lang="en-US" dirty="0"/>
          </a:p>
        </p:txBody>
      </p:sp>
    </p:spTree>
    <p:extLst>
      <p:ext uri="{BB962C8B-B14F-4D97-AF65-F5344CB8AC3E}">
        <p14:creationId xmlns:p14="http://schemas.microsoft.com/office/powerpoint/2010/main" val="454406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10</a:t>
            </a:fld>
            <a:endParaRPr lang="en-US" dirty="0"/>
          </a:p>
        </p:txBody>
      </p:sp>
    </p:spTree>
    <p:extLst>
      <p:ext uri="{BB962C8B-B14F-4D97-AF65-F5344CB8AC3E}">
        <p14:creationId xmlns:p14="http://schemas.microsoft.com/office/powerpoint/2010/main" val="583620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11</a:t>
            </a:fld>
            <a:endParaRPr lang="en-US" dirty="0"/>
          </a:p>
        </p:txBody>
      </p:sp>
    </p:spTree>
    <p:extLst>
      <p:ext uri="{BB962C8B-B14F-4D97-AF65-F5344CB8AC3E}">
        <p14:creationId xmlns:p14="http://schemas.microsoft.com/office/powerpoint/2010/main" val="676576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12</a:t>
            </a:fld>
            <a:endParaRPr lang="en-US" dirty="0"/>
          </a:p>
        </p:txBody>
      </p:sp>
    </p:spTree>
    <p:extLst>
      <p:ext uri="{BB962C8B-B14F-4D97-AF65-F5344CB8AC3E}">
        <p14:creationId xmlns:p14="http://schemas.microsoft.com/office/powerpoint/2010/main" val="3352325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13</a:t>
            </a:fld>
            <a:endParaRPr lang="en-US" dirty="0"/>
          </a:p>
        </p:txBody>
      </p:sp>
    </p:spTree>
    <p:extLst>
      <p:ext uri="{BB962C8B-B14F-4D97-AF65-F5344CB8AC3E}">
        <p14:creationId xmlns:p14="http://schemas.microsoft.com/office/powerpoint/2010/main" val="892213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14</a:t>
            </a:fld>
            <a:endParaRPr lang="en-US" dirty="0"/>
          </a:p>
        </p:txBody>
      </p:sp>
    </p:spTree>
    <p:extLst>
      <p:ext uri="{BB962C8B-B14F-4D97-AF65-F5344CB8AC3E}">
        <p14:creationId xmlns:p14="http://schemas.microsoft.com/office/powerpoint/2010/main" val="520893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15</a:t>
            </a:fld>
            <a:endParaRPr lang="en-US" dirty="0"/>
          </a:p>
        </p:txBody>
      </p:sp>
    </p:spTree>
    <p:extLst>
      <p:ext uri="{BB962C8B-B14F-4D97-AF65-F5344CB8AC3E}">
        <p14:creationId xmlns:p14="http://schemas.microsoft.com/office/powerpoint/2010/main" val="223710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Picture with</a:t>
            </a:r>
            <a:r>
              <a:rPr lang="en-US" sz="1400" b="1" baseline="0" dirty="0" smtClean="0"/>
              <a:t> torn border and textured background</a:t>
            </a:r>
            <a:endParaRPr lang="en-US" sz="14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(Advanced)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Tip</a:t>
            </a:r>
            <a:r>
              <a:rPr lang="en-US" dirty="0" smtClean="0"/>
              <a:t>: Some </a:t>
            </a:r>
            <a:r>
              <a:rPr lang="en-US" baseline="0" dirty="0" smtClean="0"/>
              <a:t>shape effects on this slide are created with the </a:t>
            </a:r>
            <a:r>
              <a:rPr lang="en-US" b="1" baseline="0" dirty="0" smtClean="0"/>
              <a:t>Combine Shapes </a:t>
            </a:r>
            <a:r>
              <a:rPr lang="en-US" baseline="0" dirty="0" smtClean="0"/>
              <a:t>commands. To access this command, you must add it to the </a:t>
            </a:r>
            <a:r>
              <a:rPr lang="en-US" b="0" baseline="0" dirty="0" smtClean="0"/>
              <a:t>Quick</a:t>
            </a:r>
            <a:r>
              <a:rPr lang="en-US" baseline="0" dirty="0" smtClean="0"/>
              <a:t> </a:t>
            </a:r>
            <a:r>
              <a:rPr lang="en-US" b="0" baseline="0" dirty="0" smtClean="0"/>
              <a:t>Access</a:t>
            </a:r>
            <a:r>
              <a:rPr lang="en-US" baseline="0" dirty="0" smtClean="0"/>
              <a:t> </a:t>
            </a:r>
            <a:r>
              <a:rPr lang="en-US" b="0" baseline="0" dirty="0" smtClean="0"/>
              <a:t>Toolbar, located above the </a:t>
            </a:r>
            <a:r>
              <a:rPr lang="en-US" b="1" baseline="0" dirty="0" smtClean="0"/>
              <a:t>File</a:t>
            </a:r>
            <a:r>
              <a:rPr lang="en-US" b="0" baseline="0" dirty="0" smtClean="0"/>
              <a:t> tab. </a:t>
            </a:r>
            <a:r>
              <a:rPr lang="en-US" baseline="0" dirty="0" smtClean="0"/>
              <a:t> To customize the Quick Access Toolbar, do the following:</a:t>
            </a:r>
          </a:p>
          <a:p>
            <a:pPr marL="228600" indent="-228600">
              <a:buFont typeface="+mj-lt"/>
              <a:buAutoNum type="arabicPeriod"/>
            </a:pPr>
            <a:r>
              <a:rPr lang="en-US" baseline="0" dirty="0" smtClean="0"/>
              <a:t>Click the arrow next to the Quick Access Toolbar, and then under </a:t>
            </a:r>
            <a:r>
              <a:rPr lang="en-US" b="1" baseline="0" dirty="0" smtClean="0"/>
              <a:t>Customize</a:t>
            </a:r>
            <a:r>
              <a:rPr lang="en-US" baseline="0" dirty="0" smtClean="0"/>
              <a:t> </a:t>
            </a:r>
            <a:r>
              <a:rPr lang="en-US" b="1" baseline="0" dirty="0" smtClean="0"/>
              <a:t>Quick</a:t>
            </a:r>
            <a:r>
              <a:rPr lang="en-US" baseline="0" dirty="0" smtClean="0"/>
              <a:t> </a:t>
            </a:r>
            <a:r>
              <a:rPr lang="en-US" b="1" baseline="0" dirty="0" smtClean="0"/>
              <a:t>Access</a:t>
            </a:r>
            <a:r>
              <a:rPr lang="en-US" baseline="0" dirty="0" smtClean="0"/>
              <a:t> </a:t>
            </a:r>
            <a:r>
              <a:rPr lang="en-US" b="1" baseline="0" dirty="0" smtClean="0"/>
              <a:t>Toolbar</a:t>
            </a:r>
            <a:r>
              <a:rPr lang="en-US" baseline="0" dirty="0" smtClean="0"/>
              <a:t> click </a:t>
            </a:r>
            <a:r>
              <a:rPr lang="en-US" b="1" baseline="0" dirty="0" smtClean="0"/>
              <a:t>More</a:t>
            </a:r>
            <a:r>
              <a:rPr lang="en-US" baseline="0" dirty="0" smtClean="0"/>
              <a:t> </a:t>
            </a:r>
            <a:r>
              <a:rPr lang="en-US" b="1" baseline="0" dirty="0" smtClean="0"/>
              <a:t>Commands</a:t>
            </a:r>
            <a:r>
              <a:rPr lang="en-US" baseline="0" dirty="0" smtClean="0"/>
              <a:t>.</a:t>
            </a:r>
          </a:p>
          <a:p>
            <a:pPr marL="228600" indent="-228600">
              <a:buFont typeface="+mj-lt"/>
              <a:buAutoNum type="arabicPeriod"/>
            </a:pPr>
            <a:r>
              <a:rPr lang="en-US" baseline="0" dirty="0" smtClean="0"/>
              <a:t>In the </a:t>
            </a:r>
            <a:r>
              <a:rPr lang="en-US" b="1" baseline="0" dirty="0" smtClean="0"/>
              <a:t>PowerPoint</a:t>
            </a:r>
            <a:r>
              <a:rPr lang="en-US" baseline="0" dirty="0" smtClean="0"/>
              <a:t> </a:t>
            </a:r>
            <a:r>
              <a:rPr lang="en-US" b="1" baseline="0" dirty="0" smtClean="0"/>
              <a:t>Options</a:t>
            </a:r>
            <a:r>
              <a:rPr lang="en-US" baseline="0" dirty="0" smtClean="0"/>
              <a:t> dialog box, in the </a:t>
            </a:r>
            <a:r>
              <a:rPr lang="en-US" b="1" baseline="0" dirty="0" smtClean="0"/>
              <a:t>Choose commands from </a:t>
            </a:r>
            <a:r>
              <a:rPr lang="en-US" baseline="0" dirty="0" smtClean="0"/>
              <a:t>list, select </a:t>
            </a:r>
            <a:r>
              <a:rPr lang="en-US" b="1" baseline="0" dirty="0" smtClean="0"/>
              <a:t>All Commands</a:t>
            </a:r>
            <a:r>
              <a:rPr lang="en-US" baseline="0" dirty="0" smtClean="0"/>
              <a:t>. </a:t>
            </a:r>
          </a:p>
          <a:p>
            <a:pPr marL="228600" indent="-228600">
              <a:buFont typeface="+mj-lt"/>
              <a:buAutoNum type="arabicPeriod"/>
            </a:pPr>
            <a:r>
              <a:rPr lang="en-US" baseline="0" dirty="0" smtClean="0"/>
              <a:t>In the list of commands, click </a:t>
            </a:r>
            <a:r>
              <a:rPr lang="en-US" b="1" baseline="0" dirty="0" smtClean="0"/>
              <a:t>Combine</a:t>
            </a:r>
            <a:r>
              <a:rPr lang="en-US" baseline="0" dirty="0" smtClean="0"/>
              <a:t> </a:t>
            </a:r>
            <a:r>
              <a:rPr lang="en-US" b="1" baseline="0" dirty="0" smtClean="0"/>
              <a:t>Shapes</a:t>
            </a:r>
            <a:r>
              <a:rPr lang="en-US" baseline="0" dirty="0" smtClean="0"/>
              <a:t>, and then click </a:t>
            </a:r>
            <a:r>
              <a:rPr lang="en-US" b="1" baseline="0" dirty="0" smtClean="0"/>
              <a:t>Add</a:t>
            </a:r>
            <a:r>
              <a:rPr lang="en-US" baseline="0" dirty="0" smtClean="0"/>
              <a:t>.</a:t>
            </a:r>
          </a:p>
          <a:p>
            <a:pPr marL="0" indent="0">
              <a:buNone/>
            </a:pPr>
            <a:endParaRPr lang="en-US" dirty="0" smtClean="0"/>
          </a:p>
          <a:p>
            <a:pPr marL="0" indent="0">
              <a:buNone/>
            </a:pPr>
            <a:r>
              <a:rPr lang="en-US" dirty="0" smtClean="0"/>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a:t>
            </a:r>
            <a:r>
              <a:rPr lang="en-US" baseline="0" dirty="0" smtClean="0"/>
              <a:t> </a:t>
            </a:r>
            <a:r>
              <a:rPr lang="en-US" b="1" baseline="0" dirty="0" smtClean="0"/>
              <a:t>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under </a:t>
            </a:r>
            <a:r>
              <a:rPr lang="en-US" b="1" baseline="0" dirty="0" smtClean="0"/>
              <a:t>Size and rotate</a:t>
            </a:r>
            <a:r>
              <a:rPr lang="en-US" baseline="0" dirty="0" smtClean="0"/>
              <a:t>, in the </a:t>
            </a:r>
            <a:r>
              <a:rPr lang="en-US" b="1" baseline="0" dirty="0" smtClean="0"/>
              <a:t>Height</a:t>
            </a:r>
            <a:r>
              <a:rPr lang="en-US" baseline="0" dirty="0" smtClean="0"/>
              <a:t> box enter </a:t>
            </a:r>
            <a:r>
              <a:rPr lang="en-US" b="1" baseline="0" dirty="0" smtClean="0"/>
              <a:t>5.76”</a:t>
            </a:r>
            <a:r>
              <a:rPr lang="en-US" baseline="0" dirty="0" smtClean="0"/>
              <a:t> and in the </a:t>
            </a:r>
            <a:r>
              <a:rPr lang="en-US" b="1" baseline="0" dirty="0" smtClean="0"/>
              <a:t>Width</a:t>
            </a:r>
            <a:r>
              <a:rPr lang="en-US" baseline="0" dirty="0" smtClean="0"/>
              <a:t> box enter </a:t>
            </a:r>
            <a:r>
              <a:rPr lang="en-US" b="1" baseline="0" dirty="0" smtClean="0"/>
              <a:t>4”</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select </a:t>
            </a:r>
            <a:r>
              <a:rPr lang="en-US" b="1" baseline="0" dirty="0" smtClean="0"/>
              <a:t>Picture or texture fill</a:t>
            </a:r>
            <a:r>
              <a:rPr lang="en-US" baseline="0" dirty="0" smtClean="0"/>
              <a:t>, and then click the button next to </a:t>
            </a:r>
            <a:r>
              <a:rPr lang="en-US" b="1" baseline="0" dirty="0" smtClean="0"/>
              <a:t>Texture</a:t>
            </a:r>
            <a:r>
              <a:rPr lang="en-US" baseline="0" dirty="0" smtClean="0"/>
              <a:t> and click </a:t>
            </a:r>
            <a:r>
              <a:rPr lang="en-US" b="1" baseline="0" dirty="0" smtClean="0"/>
              <a:t>Newsprint </a:t>
            </a:r>
            <a:r>
              <a:rPr lang="en-US" b="0" baseline="0" dirty="0" smtClean="0"/>
              <a:t>(third row)</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Corrections</a:t>
            </a:r>
            <a:r>
              <a:rPr lang="en-US" baseline="0" dirty="0" smtClean="0"/>
              <a:t> in the left pane, in the </a:t>
            </a:r>
            <a:r>
              <a:rPr lang="en-US" b="1" baseline="0" dirty="0" smtClean="0"/>
              <a:t>Picture</a:t>
            </a:r>
            <a:r>
              <a:rPr lang="en-US" baseline="0" dirty="0" smtClean="0"/>
              <a:t> </a:t>
            </a:r>
            <a:r>
              <a:rPr lang="en-US" b="1" baseline="0" dirty="0" smtClean="0"/>
              <a:t>Corrections</a:t>
            </a:r>
            <a:r>
              <a:rPr lang="en-US" baseline="0" dirty="0" smtClean="0"/>
              <a:t> 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40%</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 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click </a:t>
            </a:r>
            <a:r>
              <a:rPr lang="en-US" b="1" baseline="0" dirty="0" smtClean="0"/>
              <a:t>No Glow</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Right-click the rectangle, click </a:t>
            </a:r>
            <a:r>
              <a:rPr lang="en-US" b="1" baseline="0" dirty="0" smtClean="0"/>
              <a:t>Edit</a:t>
            </a:r>
            <a:r>
              <a:rPr lang="en-US" baseline="0" dirty="0" smtClean="0"/>
              <a:t> </a:t>
            </a:r>
            <a:r>
              <a:rPr lang="en-US" b="1" baseline="0" dirty="0" smtClean="0"/>
              <a:t>Points</a:t>
            </a:r>
            <a:r>
              <a:rPr lang="en-US" b="0" baseline="0" dirty="0" smtClean="0"/>
              <a:t>,</a:t>
            </a:r>
            <a:r>
              <a:rPr lang="en-US" baseline="0" dirty="0" smtClean="0"/>
              <a:t> right-click the top edge of the rectangle, and then click </a:t>
            </a:r>
            <a:r>
              <a:rPr lang="en-US" b="1" baseline="0" dirty="0" smtClean="0"/>
              <a:t>Add Point </a:t>
            </a:r>
            <a:r>
              <a:rPr lang="en-US" baseline="0" dirty="0" smtClean="0"/>
              <a:t>to add a new point. Repeat this step to add about 15 new points to the top edge. Do the same for the bottom edge. Individually select each point you added, and then drag up or down to create a ragged edge.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Move rectangle to the right half of the slide area.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click </a:t>
            </a:r>
            <a:r>
              <a:rPr lang="en-US" b="1" baseline="0" dirty="0" smtClean="0"/>
              <a:t>Align</a:t>
            </a:r>
            <a:r>
              <a:rPr lang="en-US" baseline="0" dirty="0" smtClean="0"/>
              <a:t> </a:t>
            </a:r>
            <a:r>
              <a:rPr lang="en-US" b="1" baseline="0" dirty="0" smtClean="0"/>
              <a:t>Middle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reproduce the picture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Insert</a:t>
            </a:r>
            <a:r>
              <a:rPr lang="en-US" baseline="0" dirty="0" smtClean="0"/>
              <a:t> tab, in the </a:t>
            </a:r>
            <a:r>
              <a:rPr lang="en-US" b="1" baseline="0" dirty="0" smtClean="0"/>
              <a:t>Images</a:t>
            </a:r>
            <a:r>
              <a:rPr lang="en-US" baseline="0" dirty="0" smtClean="0"/>
              <a:t> group, click </a:t>
            </a:r>
            <a:r>
              <a:rPr lang="en-US" b="1" baseline="0" dirty="0" smtClean="0"/>
              <a:t>Picture</a:t>
            </a:r>
            <a:r>
              <a:rPr lang="en-US" baseline="0" dirty="0" smtClean="0"/>
              <a:t>. </a:t>
            </a: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Insert Picture </a:t>
            </a:r>
            <a:r>
              <a:rPr lang="en-US" sz="1200" kern="1200" dirty="0" smtClean="0">
                <a:solidFill>
                  <a:schemeClr val="tx1"/>
                </a:solidFill>
                <a:effectLst/>
                <a:latin typeface="+mn-lt"/>
                <a:ea typeface="+mn-ea"/>
                <a:cs typeface="+mn-cs"/>
              </a:rPr>
              <a:t>dialog box, select a picture and then click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picture. Under </a:t>
            </a:r>
            <a:r>
              <a:rPr lang="en-US" b="1" baseline="0" dirty="0" smtClean="0"/>
              <a:t>Picture</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In the </a:t>
            </a:r>
            <a:r>
              <a:rPr lang="en-US" b="1" baseline="0" dirty="0" smtClean="0"/>
              <a:t>Format</a:t>
            </a:r>
            <a:r>
              <a:rPr lang="en-US" baseline="0" dirty="0" smtClean="0"/>
              <a:t> </a:t>
            </a:r>
            <a:r>
              <a:rPr lang="en-US" b="1" baseline="0" dirty="0" smtClean="0"/>
              <a:t>Picture</a:t>
            </a:r>
            <a:r>
              <a:rPr lang="en-US" baseline="0" dirty="0" smtClean="0"/>
              <a:t> dialog box, resize or crop the image so that the height is set to </a:t>
            </a:r>
            <a:r>
              <a:rPr lang="en-US" b="1" baseline="0" dirty="0" smtClean="0"/>
              <a:t>4.74”</a:t>
            </a:r>
            <a:r>
              <a:rPr lang="en-US" baseline="0" dirty="0" smtClean="0"/>
              <a:t> and the width is set to </a:t>
            </a:r>
            <a:r>
              <a:rPr lang="en-US" b="1" baseline="0" dirty="0" smtClean="0"/>
              <a:t>3.4”</a:t>
            </a:r>
            <a:r>
              <a:rPr lang="en-US" baseline="0" dirty="0" smtClean="0"/>
              <a:t>. </a:t>
            </a:r>
            <a:r>
              <a:rPr lang="en-US" sz="1200" kern="1200" dirty="0" smtClean="0">
                <a:solidFill>
                  <a:schemeClr val="tx1"/>
                </a:solidFill>
                <a:effectLst/>
                <a:latin typeface="+mn-lt"/>
                <a:ea typeface="+mn-ea"/>
                <a:cs typeface="+mn-cs"/>
              </a:rPr>
              <a:t>To crop the picture, click </a:t>
            </a:r>
            <a:r>
              <a:rPr lang="en-US" sz="1200" b="1" kern="1200" dirty="0" smtClean="0">
                <a:solidFill>
                  <a:schemeClr val="tx1"/>
                </a:solidFill>
                <a:effectLst/>
                <a:latin typeface="+mn-lt"/>
                <a:ea typeface="+mn-ea"/>
                <a:cs typeface="+mn-cs"/>
              </a:rPr>
              <a:t>Crop</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Crop position</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Left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Top</a:t>
            </a:r>
            <a:r>
              <a:rPr lang="en-US" sz="1200" kern="1200" dirty="0" smtClean="0">
                <a:solidFill>
                  <a:schemeClr val="tx1"/>
                </a:solidFill>
                <a:effectLst/>
                <a:latin typeface="+mn-lt"/>
                <a:ea typeface="+mn-ea"/>
                <a:cs typeface="+mn-cs"/>
              </a:rPr>
              <a:t> boxes. To resize the picture, click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in the left pane, and in the right pane, under </a:t>
            </a:r>
            <a:r>
              <a:rPr lang="en-US" sz="1200" b="1" kern="1200" dirty="0" smtClean="0">
                <a:solidFill>
                  <a:schemeClr val="tx1"/>
                </a:solidFill>
                <a:effectLst/>
                <a:latin typeface="+mn-lt"/>
                <a:ea typeface="+mn-ea"/>
                <a:cs typeface="+mn-cs"/>
              </a:rPr>
              <a:t>Size and rotate</a:t>
            </a:r>
            <a:r>
              <a:rPr lang="en-US" sz="1200" kern="1200" dirty="0" smtClean="0">
                <a:solidFill>
                  <a:schemeClr val="tx1"/>
                </a:solidFill>
                <a:effectLst/>
                <a:latin typeface="+mn-lt"/>
                <a:ea typeface="+mn-ea"/>
                <a:cs typeface="+mn-cs"/>
              </a:rPr>
              <a:t>, enter values into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boxes.</a:t>
            </a: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 </a:t>
            </a:r>
            <a:r>
              <a:rPr lang="en-US" baseline="0" dirty="0" smtClean="0"/>
              <a:t>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Color</a:t>
            </a:r>
            <a:r>
              <a:rPr lang="en-US" baseline="0" dirty="0" smtClean="0"/>
              <a:t> </a:t>
            </a:r>
            <a:r>
              <a:rPr lang="en-US" b="1" baseline="0" dirty="0" smtClean="0"/>
              <a:t>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Shadow</a:t>
            </a:r>
            <a:r>
              <a:rPr lang="en-US" baseline="0" dirty="0" smtClean="0"/>
              <a:t> in the left pane, and in the </a:t>
            </a:r>
            <a:r>
              <a:rPr lang="en-US" b="1" baseline="0" dirty="0" smtClean="0"/>
              <a:t>Shadow</a:t>
            </a:r>
            <a:r>
              <a:rPr lang="en-US" baseline="0" dirty="0" smtClean="0"/>
              <a:t> pane,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the button  next to </a:t>
            </a:r>
            <a:r>
              <a:rPr lang="en-US" b="1" baseline="0" dirty="0" smtClean="0"/>
              <a:t>Presets</a:t>
            </a:r>
            <a:r>
              <a:rPr lang="en-US" baseline="0" dirty="0" smtClean="0"/>
              <a:t>, and then under </a:t>
            </a:r>
            <a:r>
              <a:rPr lang="en-US" b="1" baseline="0" dirty="0" smtClean="0"/>
              <a:t>Outer</a:t>
            </a:r>
            <a:r>
              <a:rPr lang="en-US" baseline="0" dirty="0" smtClean="0"/>
              <a:t> click </a:t>
            </a:r>
            <a:r>
              <a:rPr lang="en-US" b="1" baseline="0" dirty="0" smtClean="0"/>
              <a:t>Offset</a:t>
            </a:r>
            <a:r>
              <a:rPr lang="en-US" baseline="0" dirty="0" smtClean="0"/>
              <a:t> </a:t>
            </a:r>
            <a:r>
              <a:rPr lang="en-US" b="1" baseline="0" dirty="0" smtClean="0"/>
              <a:t>Center</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80%.</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Size</a:t>
            </a:r>
            <a:r>
              <a:rPr lang="en-US" baseline="0" dirty="0" smtClean="0"/>
              <a:t> box, enter </a:t>
            </a:r>
            <a:r>
              <a:rPr lang="en-US" b="1" baseline="0" dirty="0" smtClean="0"/>
              <a:t>101%.</a:t>
            </a:r>
          </a:p>
          <a:p>
            <a:pPr marL="228600" indent="-228600">
              <a:buFont typeface="+mj-lt"/>
              <a:buAutoNum type="arabicPeriod"/>
            </a:pPr>
            <a:r>
              <a:rPr lang="en-US" baseline="0" dirty="0" smtClean="0"/>
              <a:t>Position the picture over the rectangle.</a:t>
            </a:r>
          </a:p>
          <a:p>
            <a:pPr marL="228600" indent="-228600">
              <a:buFont typeface="+mj-lt"/>
              <a:buAutoNum type="arabicPeriod"/>
            </a:pPr>
            <a:r>
              <a:rPr lang="en-US" baseline="0" dirty="0" smtClean="0"/>
              <a:t>Press and hold CTRL, and then select the rectangle and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Align,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Middle</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other shapes on this slide (arched shadows),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50</a:t>
            </a:r>
            <a:r>
              <a:rPr lang="en-US" baseline="0" dirty="0" smtClean="0"/>
              <a:t>” into the </a:t>
            </a:r>
            <a:r>
              <a:rPr lang="en-US" b="1" baseline="0" dirty="0" smtClean="0"/>
              <a:t>Height</a:t>
            </a:r>
            <a:r>
              <a:rPr lang="en-US" baseline="0" dirty="0" smtClean="0"/>
              <a:t> box and </a:t>
            </a:r>
            <a:r>
              <a:rPr lang="en-US" b="1" baseline="0" dirty="0" smtClean="0"/>
              <a:t>3.9” </a:t>
            </a:r>
            <a:r>
              <a:rPr lang="en-US" baseline="0" dirty="0" smtClean="0"/>
              <a:t>into the </a:t>
            </a:r>
            <a:r>
              <a:rPr lang="en-US" b="1" baseline="0" dirty="0" smtClean="0"/>
              <a:t>Width</a:t>
            </a:r>
            <a:r>
              <a:rPr lang="en-US" baseline="0" dirty="0" smtClean="0"/>
              <a:t> box.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Basic</a:t>
            </a:r>
            <a:r>
              <a:rPr lang="en-US" baseline="0" dirty="0" smtClean="0"/>
              <a:t> </a:t>
            </a:r>
            <a:r>
              <a:rPr lang="en-US" b="1" baseline="0" dirty="0" smtClean="0"/>
              <a:t>Shapes</a:t>
            </a:r>
            <a:r>
              <a:rPr lang="en-US" baseline="0" dirty="0" smtClean="0"/>
              <a:t> click </a:t>
            </a:r>
            <a:r>
              <a:rPr lang="en-US" b="1" baseline="0" dirty="0" smtClean="0"/>
              <a:t>Oval</a:t>
            </a:r>
            <a:r>
              <a:rPr lang="en-US" baseline="0" dirty="0" smtClean="0"/>
              <a:t>. </a:t>
            </a:r>
          </a:p>
          <a:p>
            <a:pPr marL="228600" indent="-228600">
              <a:buFont typeface="+mj-lt"/>
              <a:buAutoNum type="arabicPeriod"/>
            </a:pPr>
            <a:r>
              <a:rPr lang="en-US" baseline="0" dirty="0" smtClean="0"/>
              <a:t>On the slide, drag to draw an oval. </a:t>
            </a:r>
          </a:p>
          <a:p>
            <a:pPr marL="228600" indent="-228600">
              <a:buFont typeface="+mj-lt"/>
              <a:buAutoNum type="arabicPeriod"/>
            </a:pPr>
            <a:r>
              <a:rPr lang="en-US" baseline="0" dirty="0" smtClean="0"/>
              <a:t>Select the oval.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2”</a:t>
            </a:r>
            <a:r>
              <a:rPr lang="en-US" baseline="0" dirty="0" smtClean="0"/>
              <a:t> into the </a:t>
            </a:r>
            <a:r>
              <a:rPr lang="en-US" b="1" baseline="0" dirty="0" smtClean="0"/>
              <a:t>Height</a:t>
            </a:r>
            <a:r>
              <a:rPr lang="en-US" baseline="0" dirty="0" smtClean="0"/>
              <a:t> box and </a:t>
            </a:r>
            <a:r>
              <a:rPr lang="en-US" b="1" baseline="0" dirty="0" smtClean="0"/>
              <a:t>6.83”</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oval so that it overlaps the bottom edge of the rectangle. </a:t>
            </a:r>
          </a:p>
          <a:p>
            <a:pPr marL="228600" indent="-228600">
              <a:buFont typeface="+mj-lt"/>
              <a:buAutoNum type="arabicPeriod"/>
            </a:pPr>
            <a:r>
              <a:rPr lang="en-US" baseline="0" dirty="0" smtClean="0"/>
              <a:t>Press and hold CTRL, select the rectangle, and then select the oval.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 and then click </a:t>
            </a:r>
            <a:r>
              <a:rPr lang="en-US" b="1" baseline="0" dirty="0" smtClean="0"/>
              <a:t>Align</a:t>
            </a:r>
            <a:r>
              <a:rPr lang="en-US" baseline="0" dirty="0" smtClean="0"/>
              <a:t> </a:t>
            </a:r>
            <a:r>
              <a:rPr lang="en-US" b="1" baseline="0" dirty="0" smtClean="0"/>
              <a:t>Center</a:t>
            </a:r>
            <a:r>
              <a:rPr lang="en-US" baseline="0" dirty="0" smtClean="0"/>
              <a:t>.</a:t>
            </a:r>
          </a:p>
          <a:p>
            <a:pPr marL="228600" indent="-228600">
              <a:buFont typeface="+mj-lt"/>
              <a:buAutoNum type="arabicPeriod"/>
            </a:pPr>
            <a:r>
              <a:rPr lang="en-US" baseline="0" dirty="0" smtClean="0"/>
              <a:t>Press and hold CTRL, select the rectangle, and then select the oval. </a:t>
            </a:r>
            <a:r>
              <a:rPr lang="en-US" sz="1200" kern="1200" dirty="0" smtClean="0">
                <a:solidFill>
                  <a:schemeClr val="tx1"/>
                </a:solidFill>
                <a:effectLst/>
                <a:latin typeface="+mn-lt"/>
                <a:ea typeface="+mn-ea"/>
                <a:cs typeface="+mn-cs"/>
              </a:rPr>
              <a:t>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Subtract</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Select the new shape.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the </a:t>
            </a:r>
            <a:r>
              <a:rPr lang="en-US" b="1" baseline="0" dirty="0" smtClean="0"/>
              <a:t>Format</a:t>
            </a:r>
            <a:r>
              <a:rPr lang="en-US" baseline="0" dirty="0" smtClean="0"/>
              <a:t> </a:t>
            </a:r>
            <a:r>
              <a:rPr lang="en-US" b="1" baseline="0" dirty="0" smtClean="0"/>
              <a:t>Shape</a:t>
            </a:r>
            <a:r>
              <a:rPr lang="en-US" baseline="0" dirty="0" smtClean="0"/>
              <a:t> 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lvl="0" indent="-228600">
              <a:buFont typeface="+mj-lt"/>
              <a:buAutoNum type="arabicPeriod"/>
            </a:pPr>
            <a:r>
              <a:rPr lang="en-US" kern="1200" baseline="0" dirty="0" smtClean="0">
                <a:solidFill>
                  <a:schemeClr val="tx1"/>
                </a:solidFill>
                <a:effectLst/>
                <a:latin typeface="+mn-lt"/>
                <a:ea typeface="+mn-ea"/>
                <a:cs typeface="+mn-cs"/>
              </a:rPr>
              <a:t>Also under Gradient stops, customize the gradient stops as follows:</a:t>
            </a:r>
          </a:p>
          <a:p>
            <a:pPr marL="685800" lvl="1" indent="-228600">
              <a:buFont typeface="Arial" pitchFamily="34" charset="0"/>
              <a:buChar char="•"/>
            </a:pPr>
            <a:r>
              <a:rPr lang="en-US" kern="1200" baseline="0" dirty="0" smtClean="0">
                <a:solidFill>
                  <a:schemeClr val="tx1"/>
                </a:solidFill>
                <a:effectLst/>
                <a:latin typeface="+mn-lt"/>
                <a:ea typeface="+mn-ea"/>
                <a:cs typeface="+mn-cs"/>
              </a:rPr>
              <a:t>Select the first gradient stop in the slider, and then do the following:</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Position</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0%.</a:t>
            </a:r>
          </a:p>
          <a:p>
            <a:pPr marL="1143000" lvl="2" indent="-228600">
              <a:buFont typeface="Arial" pitchFamily="34" charset="0"/>
              <a:buChar char="•"/>
            </a:pPr>
            <a:r>
              <a:rPr lang="en-US" kern="1200" baseline="0" dirty="0" smtClean="0">
                <a:solidFill>
                  <a:schemeClr val="tx1"/>
                </a:solidFill>
                <a:effectLst/>
                <a:latin typeface="+mn-lt"/>
                <a:ea typeface="+mn-ea"/>
                <a:cs typeface="+mn-cs"/>
              </a:rPr>
              <a:t>Click the button next to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and then under </a:t>
            </a:r>
            <a:r>
              <a:rPr lang="en-US" b="1" kern="1200" baseline="0" dirty="0" smtClean="0">
                <a:solidFill>
                  <a:schemeClr val="tx1"/>
                </a:solidFill>
                <a:effectLst/>
                <a:latin typeface="+mn-lt"/>
                <a:ea typeface="+mn-ea"/>
                <a:cs typeface="+mn-cs"/>
              </a:rPr>
              <a:t>Theme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Colors</a:t>
            </a:r>
            <a:r>
              <a:rPr lang="en-US" kern="1200" baseline="0" dirty="0" smtClean="0">
                <a:solidFill>
                  <a:schemeClr val="tx1"/>
                </a:solidFill>
                <a:effectLst/>
                <a:latin typeface="+mn-lt"/>
                <a:ea typeface="+mn-ea"/>
                <a:cs typeface="+mn-cs"/>
              </a:rPr>
              <a:t> click </a:t>
            </a:r>
            <a:r>
              <a:rPr lang="en-US" b="1" kern="1200" baseline="0" dirty="0" smtClean="0">
                <a:solidFill>
                  <a:schemeClr val="tx1"/>
                </a:solidFill>
                <a:effectLst/>
                <a:latin typeface="+mn-lt"/>
                <a:ea typeface="+mn-ea"/>
                <a:cs typeface="+mn-cs"/>
              </a:rPr>
              <a:t>Black, Text 1 </a:t>
            </a:r>
            <a:r>
              <a:rPr lang="en-US" b="0" kern="1200" baseline="0" dirty="0" smtClean="0">
                <a:solidFill>
                  <a:schemeClr val="tx1"/>
                </a:solidFill>
                <a:effectLst/>
                <a:latin typeface="+mn-lt"/>
                <a:ea typeface="+mn-ea"/>
                <a:cs typeface="+mn-cs"/>
              </a:rPr>
              <a:t>(first row)</a:t>
            </a:r>
            <a:r>
              <a:rPr lang="en-US" kern="1200" baseline="0" dirty="0" smtClean="0">
                <a:solidFill>
                  <a:schemeClr val="tx1"/>
                </a:solidFill>
                <a:effectLst/>
                <a:latin typeface="+mn-lt"/>
                <a:ea typeface="+mn-ea"/>
                <a:cs typeface="+mn-cs"/>
              </a:rPr>
              <a:t>. </a:t>
            </a:r>
          </a:p>
          <a:p>
            <a:pPr marL="1143000" lvl="2" indent="-228600">
              <a:buFont typeface="Arial" pitchFamily="34" charset="0"/>
              <a:buChar char="•"/>
            </a:pP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Transparency</a:t>
            </a:r>
            <a:r>
              <a:rPr lang="en-US" kern="1200" baseline="0" dirty="0" smtClean="0">
                <a:solidFill>
                  <a:schemeClr val="tx1"/>
                </a:solidFill>
                <a:effectLst/>
                <a:latin typeface="+mn-lt"/>
                <a:ea typeface="+mn-ea"/>
                <a:cs typeface="+mn-cs"/>
              </a:rPr>
              <a:t> box, enter </a:t>
            </a:r>
            <a:r>
              <a:rPr lang="en-US" b="1" kern="1200" baseline="0" dirty="0" smtClean="0">
                <a:solidFill>
                  <a:schemeClr val="tx1"/>
                </a:solidFill>
                <a:effectLst/>
                <a:latin typeface="+mn-lt"/>
                <a:ea typeface="+mn-ea"/>
                <a:cs typeface="+mn-cs"/>
              </a:rPr>
              <a:t>50%</a:t>
            </a:r>
            <a:r>
              <a:rPr lang="en-US"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other gradient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Black, Text 1</a:t>
            </a:r>
            <a:r>
              <a:rPr lang="en-US" baseline="0" dirty="0" smtClean="0"/>
              <a:t> (first row).</a:t>
            </a:r>
          </a:p>
          <a:p>
            <a:pPr marL="1143000" lvl="2" indent="-228600">
              <a:buFont typeface="Arial" pitchFamily="34" charset="0"/>
              <a:buChar char="•"/>
            </a:pPr>
            <a:r>
              <a:rPr lang="en-US" baseline="0" dirty="0" smtClean="0"/>
              <a:t>In the </a:t>
            </a:r>
            <a:r>
              <a:rPr lang="en-US" b="1" baseline="0" dirty="0" smtClean="0"/>
              <a:t>Transparency</a:t>
            </a:r>
            <a:r>
              <a:rPr lang="en-US" baseline="0" dirty="0" smtClean="0"/>
              <a:t> box, enter </a:t>
            </a:r>
            <a:r>
              <a:rPr lang="en-US" b="1" baseline="0" dirty="0" smtClean="0"/>
              <a:t>100%</a:t>
            </a:r>
            <a:r>
              <a:rPr lang="en-US" baseline="0" dirty="0" smtClean="0"/>
              <a:t>.</a:t>
            </a:r>
          </a:p>
          <a:p>
            <a:pPr marL="228600" lvl="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Line Color </a:t>
            </a:r>
            <a:r>
              <a:rPr lang="en-US" baseline="0" dirty="0" smtClean="0"/>
              <a:t>in the left pane, and in the </a:t>
            </a:r>
            <a:r>
              <a:rPr lang="en-US" b="1" baseline="0" dirty="0" smtClean="0"/>
              <a:t>Line Color </a:t>
            </a:r>
            <a:r>
              <a:rPr lang="en-US" baseline="0" dirty="0" smtClean="0"/>
              <a:t>pane, select </a:t>
            </a:r>
            <a:r>
              <a:rPr lang="en-US" b="1" baseline="0" dirty="0" smtClean="0"/>
              <a:t>No line</a:t>
            </a:r>
            <a:r>
              <a:rPr lang="en-US" baseline="0" dirty="0" smtClean="0"/>
              <a:t>. </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Glow and Soft Edges </a:t>
            </a:r>
            <a:r>
              <a:rPr lang="en-US" baseline="0" dirty="0" smtClean="0"/>
              <a:t>in the left pane, and in the </a:t>
            </a:r>
            <a:r>
              <a:rPr lang="en-US" b="1" baseline="0" dirty="0" smtClean="0"/>
              <a:t>Glow and Soft Edges </a:t>
            </a:r>
            <a:r>
              <a:rPr lang="en-US" baseline="0" dirty="0" smtClean="0"/>
              <a:t>pane, do the following:</a:t>
            </a:r>
          </a:p>
          <a:p>
            <a:pPr marL="685800" lvl="1" indent="-228600">
              <a:buFont typeface="Arial" pitchFamily="34" charset="0"/>
              <a:buChar char="•"/>
            </a:pPr>
            <a:r>
              <a:rPr lang="en-US" baseline="0" dirty="0" smtClean="0"/>
              <a:t>Under </a:t>
            </a:r>
            <a:r>
              <a:rPr lang="en-US" b="1" baseline="0" dirty="0" smtClean="0"/>
              <a:t>Glow</a:t>
            </a:r>
            <a:r>
              <a:rPr lang="en-US" baseline="0" dirty="0" smtClean="0"/>
              <a:t>, click the button next to </a:t>
            </a:r>
            <a:r>
              <a:rPr lang="en-US" b="1" baseline="0" dirty="0" smtClean="0"/>
              <a:t>Presets</a:t>
            </a:r>
            <a:r>
              <a:rPr lang="en-US" baseline="0" dirty="0" smtClean="0"/>
              <a:t>, and then click </a:t>
            </a:r>
            <a:r>
              <a:rPr lang="en-US" b="1" baseline="0" dirty="0" smtClean="0"/>
              <a:t>No Glow</a:t>
            </a:r>
            <a:r>
              <a:rPr lang="en-US" baseline="0" dirty="0" smtClean="0"/>
              <a:t>.</a:t>
            </a:r>
          </a:p>
          <a:p>
            <a:pPr marL="685800" lvl="1" indent="-228600">
              <a:buFont typeface="Arial" pitchFamily="34" charset="0"/>
              <a:buChar char="•"/>
            </a:pPr>
            <a:r>
              <a:rPr lang="en-US" baseline="0" dirty="0" smtClean="0"/>
              <a:t>Under </a:t>
            </a:r>
            <a:r>
              <a:rPr lang="en-US" b="1" baseline="0" dirty="0" smtClean="0"/>
              <a:t>Soft</a:t>
            </a:r>
            <a:r>
              <a:rPr lang="en-US" baseline="0" dirty="0" smtClean="0"/>
              <a:t> </a:t>
            </a:r>
            <a:r>
              <a:rPr lang="en-US" b="1" baseline="0" dirty="0" smtClean="0"/>
              <a:t>Edges</a:t>
            </a:r>
            <a:r>
              <a:rPr lang="en-US" baseline="0" dirty="0" smtClean="0"/>
              <a:t>, in the </a:t>
            </a:r>
            <a:r>
              <a:rPr lang="en-US" b="1" baseline="0" dirty="0" smtClean="0"/>
              <a:t>Size</a:t>
            </a:r>
            <a:r>
              <a:rPr lang="en-US" baseline="0" dirty="0" smtClean="0"/>
              <a:t> box enter </a:t>
            </a:r>
            <a:r>
              <a:rPr lang="en-US" b="1" baseline="0" dirty="0" smtClean="0"/>
              <a:t>2.5 pt</a:t>
            </a:r>
            <a:r>
              <a:rPr lang="en-US" baseline="0" dirty="0" smtClean="0"/>
              <a:t>.</a:t>
            </a:r>
          </a:p>
          <a:p>
            <a:pPr marL="228600" indent="-228600">
              <a:buFont typeface="+mj-lt"/>
              <a:buAutoNum type="arabicPeriod"/>
            </a:pPr>
            <a:r>
              <a:rPr lang="en-US" baseline="0" dirty="0" smtClean="0"/>
              <a:t>Select the transparent, gradient-filled rectangle. </a:t>
            </a: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to the right of </a:t>
            </a:r>
            <a:r>
              <a:rPr lang="en-US" sz="1200" b="1" kern="1200" dirty="0" smtClean="0">
                <a:solidFill>
                  <a:schemeClr val="tx1"/>
                </a:solidFill>
                <a:effectLst/>
                <a:latin typeface="+mn-lt"/>
                <a:ea typeface="+mn-ea"/>
                <a:cs typeface="+mn-cs"/>
              </a:rPr>
              <a:t>Copy</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Duplicate</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baseline="0" dirty="0" smtClean="0"/>
              <a:t>Position one of the transparent rectangles over the bottom edge of the texture-filled rectangle. </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Select the other transparent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enter </a:t>
            </a:r>
            <a:r>
              <a:rPr lang="en-US" b="1" baseline="0" dirty="0" smtClean="0"/>
              <a:t>0.34”</a:t>
            </a:r>
            <a:r>
              <a:rPr lang="en-US" baseline="0" dirty="0" smtClean="0"/>
              <a:t> into the </a:t>
            </a:r>
            <a:r>
              <a:rPr lang="en-US" b="1" baseline="0" dirty="0" smtClean="0"/>
              <a:t>Height</a:t>
            </a:r>
            <a:r>
              <a:rPr lang="en-US" baseline="0" dirty="0" smtClean="0"/>
              <a:t> box and </a:t>
            </a:r>
            <a:r>
              <a:rPr lang="en-US" b="1" baseline="0" dirty="0" smtClean="0"/>
              <a:t>3.36”</a:t>
            </a:r>
            <a:r>
              <a:rPr lang="en-US" baseline="0" dirty="0" smtClean="0"/>
              <a:t> into the </a:t>
            </a:r>
            <a:r>
              <a:rPr lang="en-US" b="1" baseline="0" dirty="0" smtClean="0"/>
              <a:t>Width</a:t>
            </a:r>
            <a:r>
              <a:rPr lang="en-US" baseline="0" dirty="0" smtClean="0"/>
              <a:t> box.</a:t>
            </a:r>
          </a:p>
          <a:p>
            <a:pPr marL="228600" indent="-228600">
              <a:buFont typeface="+mj-lt"/>
              <a:buAutoNum type="arabicPeriod"/>
            </a:pPr>
            <a:r>
              <a:rPr lang="en-US" baseline="0" dirty="0" smtClean="0"/>
              <a:t>Position the transparent rectangle over the bottom edge of the picture.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under </a:t>
            </a:r>
            <a:r>
              <a:rPr lang="en-US" b="1" baseline="0" dirty="0" smtClean="0"/>
              <a:t>Order</a:t>
            </a:r>
            <a:r>
              <a:rPr lang="en-US" baseline="0" dirty="0" smtClean="0"/>
              <a:t> </a:t>
            </a:r>
            <a:r>
              <a:rPr lang="en-US" b="1" baseline="0" dirty="0" smtClean="0"/>
              <a:t>Objects</a:t>
            </a:r>
            <a:r>
              <a:rPr lang="en-US" baseline="0" dirty="0" smtClean="0"/>
              <a:t> click </a:t>
            </a:r>
            <a:r>
              <a:rPr lang="en-US" b="1" baseline="0" dirty="0" smtClean="0"/>
              <a:t>Send Backward</a:t>
            </a:r>
            <a:r>
              <a:rPr lang="en-US" baseline="0" dirty="0" smtClean="0"/>
              <a:t>. Repeat this process until the shape is partially hidden by the texture-filled rectangle.</a:t>
            </a:r>
          </a:p>
          <a:p>
            <a:pPr marL="228600" indent="-228600">
              <a:buFont typeface="+mj-lt"/>
              <a:buAutoNum type="arabicPeriod"/>
            </a:pPr>
            <a:r>
              <a:rPr lang="en-US" baseline="0" dirty="0" smtClean="0"/>
              <a:t>Press and hold CTRL, select the picture, select both transparent rectangles, and select the texture-filled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Selected</a:t>
            </a:r>
            <a:r>
              <a:rPr lang="en-US" baseline="0" dirty="0" smtClean="0"/>
              <a:t> </a:t>
            </a:r>
            <a:r>
              <a:rPr lang="en-US" b="1" baseline="0" dirty="0" smtClean="0"/>
              <a:t>Objects</a:t>
            </a:r>
            <a:r>
              <a:rPr lang="en-US" baseline="0" dirty="0" smtClean="0"/>
              <a:t>.</a:t>
            </a:r>
          </a:p>
          <a:p>
            <a:pPr marL="685800" lvl="1" indent="-228600">
              <a:buFont typeface="+mj-lt"/>
              <a:buAutoNum type="arabicPeriod"/>
            </a:pPr>
            <a:r>
              <a:rPr lang="en-US" baseline="0" dirty="0" smtClean="0"/>
              <a:t>Click </a:t>
            </a:r>
            <a:r>
              <a:rPr lang="en-US" b="1" baseline="0" dirty="0" smtClean="0"/>
              <a:t>Align</a:t>
            </a:r>
            <a:r>
              <a:rPr lang="en-US" baseline="0" dirty="0" smtClean="0"/>
              <a:t> </a:t>
            </a:r>
            <a:r>
              <a:rPr lang="en-US" b="1" baseline="0" dirty="0" smtClean="0"/>
              <a:t>Center</a:t>
            </a:r>
            <a:r>
              <a:rPr lang="en-US" baseline="0" dirty="0" smtClean="0"/>
              <a:t>.</a:t>
            </a:r>
          </a:p>
          <a:p>
            <a:pPr marL="0" indent="0">
              <a:buFont typeface="+mj-lt"/>
              <a:buNone/>
            </a:pPr>
            <a:endParaRPr lang="en-US" baseline="0" dirty="0" smtClean="0"/>
          </a:p>
          <a:p>
            <a:pPr marL="0" indent="0">
              <a:buFont typeface="+mj-lt"/>
              <a:buNone/>
            </a:pPr>
            <a:r>
              <a:rPr lang="en-US" baseline="0" dirty="0" smtClean="0"/>
              <a:t>To reproduce the text effects on this slide, do the following:</a:t>
            </a:r>
          </a:p>
          <a:p>
            <a:pPr marL="228600" indent="-228600">
              <a:buFont typeface="+mj-lt"/>
              <a:buAutoNum type="arabicPeriod"/>
            </a:pPr>
            <a:r>
              <a:rPr lang="en-US" baseline="0" dirty="0" smtClean="0"/>
              <a:t>On the </a:t>
            </a:r>
            <a:r>
              <a:rPr lang="en-US" b="1" baseline="0" dirty="0" smtClean="0"/>
              <a:t>Insert</a:t>
            </a:r>
            <a:r>
              <a:rPr lang="en-US" baseline="0" dirty="0" smtClean="0"/>
              <a:t> tab, in the </a:t>
            </a:r>
            <a:r>
              <a:rPr lang="en-US" b="1" baseline="0" dirty="0" smtClean="0"/>
              <a:t>Text</a:t>
            </a:r>
            <a:r>
              <a:rPr lang="en-US" baseline="0" dirty="0" smtClean="0"/>
              <a:t> group, click </a:t>
            </a:r>
            <a:r>
              <a:rPr lang="en-US" b="1" baseline="0" dirty="0" smtClean="0"/>
              <a:t>Text Box</a:t>
            </a:r>
            <a:r>
              <a:rPr lang="en-US" baseline="0" dirty="0" smtClean="0"/>
              <a:t>.</a:t>
            </a:r>
          </a:p>
          <a:p>
            <a:pPr marL="228600" indent="-228600">
              <a:buFont typeface="+mj-lt"/>
              <a:buAutoNum type="arabicPeriod"/>
            </a:pPr>
            <a:r>
              <a:rPr lang="en-US" baseline="0" dirty="0" smtClean="0"/>
              <a:t>On the slide, drag to draw a textbox. </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Corbel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36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a:t>
            </a:r>
            <a:r>
              <a:rPr lang="en-US" sz="1200" kern="1200" baseline="0" dirty="0" smtClean="0">
                <a:solidFill>
                  <a:schemeClr val="tx1"/>
                </a:solidFill>
                <a:effectLst/>
                <a:latin typeface="+mn-lt"/>
                <a:ea typeface="+mn-ea"/>
                <a:cs typeface="+mn-cs"/>
              </a:rPr>
              <a:t> and then select </a:t>
            </a:r>
            <a:r>
              <a:rPr lang="en-US" sz="1200" b="1" kern="1200" baseline="0" dirty="0" smtClean="0">
                <a:solidFill>
                  <a:schemeClr val="tx1"/>
                </a:solidFill>
                <a:effectLst/>
                <a:latin typeface="+mn-lt"/>
                <a:ea typeface="+mn-ea"/>
                <a:cs typeface="+mn-cs"/>
              </a:rPr>
              <a:t>Black, Text 1 </a:t>
            </a:r>
            <a:r>
              <a:rPr lang="en-US" sz="1200" kern="1200" baseline="0" dirty="0" smtClean="0">
                <a:solidFill>
                  <a:schemeClr val="tx1"/>
                </a:solidFill>
                <a:effectLst/>
                <a:latin typeface="+mn-lt"/>
                <a:ea typeface="+mn-ea"/>
                <a:cs typeface="+mn-cs"/>
              </a:rPr>
              <a:t>from the </a:t>
            </a:r>
            <a:r>
              <a:rPr lang="en-US" sz="1200" b="1" kern="1200" baseline="0" dirty="0" smtClean="0">
                <a:solidFill>
                  <a:schemeClr val="tx1"/>
                </a:solidFill>
                <a:effectLst/>
                <a:latin typeface="+mn-lt"/>
                <a:ea typeface="+mn-ea"/>
                <a:cs typeface="+mn-cs"/>
              </a:rPr>
              <a:t>Font</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Color</a:t>
            </a:r>
            <a:r>
              <a:rPr lang="en-US" sz="1200" kern="1200" baseline="0" dirty="0" smtClean="0">
                <a:solidFill>
                  <a:schemeClr val="tx1"/>
                </a:solidFill>
                <a:effectLst/>
                <a:latin typeface="+mn-lt"/>
                <a:ea typeface="+mn-ea"/>
                <a:cs typeface="+mn-cs"/>
              </a:rPr>
              <a:t> list</a:t>
            </a:r>
            <a:r>
              <a:rPr lang="en-US" baseline="0" dirty="0" smtClean="0"/>
              <a:t>.</a:t>
            </a:r>
          </a:p>
          <a:p>
            <a:pPr marL="228600" indent="-228600">
              <a:buFont typeface="+mj-lt"/>
              <a:buAutoNum type="arabicPeriod"/>
            </a:pPr>
            <a:r>
              <a:rPr lang="en-US" baseline="0" dirty="0" smtClean="0"/>
              <a:t>Position the text box on the left side of the slide.</a:t>
            </a:r>
          </a:p>
          <a:p>
            <a:pPr marL="0" indent="0">
              <a:buNone/>
            </a:pPr>
            <a:endParaRPr lang="en-US" baseline="0" dirty="0" smtClean="0"/>
          </a:p>
          <a:p>
            <a:pPr marL="0" indent="0">
              <a:buNone/>
            </a:pPr>
            <a:r>
              <a:rPr lang="en-US" baseline="0" dirty="0" smtClean="0"/>
              <a:t>To reproduce the background effects on this slide, do the following: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On the </a:t>
            </a:r>
            <a:r>
              <a:rPr lang="en-US" b="1"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endParaRPr lang="en-US" dirty="0" smtClean="0"/>
          </a:p>
          <a:p>
            <a:pPr marL="228600" indent="-228600">
              <a:buAutoNum type="arabicPeriod"/>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click </a:t>
            </a:r>
            <a:r>
              <a:rPr lang="en-US" b="1" baseline="0" dirty="0" smtClean="0"/>
              <a:t>No</a:t>
            </a:r>
            <a:r>
              <a:rPr lang="en-US" baseline="0" dirty="0" smtClean="0"/>
              <a:t> </a:t>
            </a:r>
            <a:r>
              <a:rPr lang="en-US" b="1" baseline="0" dirty="0" smtClean="0"/>
              <a:t>line</a:t>
            </a:r>
            <a:r>
              <a:rPr lang="en-US" baseline="0" dirty="0" smtClean="0"/>
              <a:t>.</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Fill</a:t>
            </a:r>
            <a:r>
              <a:rPr lang="en-US" baseline="0" dirty="0" smtClean="0"/>
              <a:t> in the left pane, and in the </a:t>
            </a:r>
            <a:r>
              <a:rPr lang="en-US" b="1" baseline="0" dirty="0" smtClean="0"/>
              <a:t>Fill</a:t>
            </a:r>
            <a:r>
              <a:rPr lang="en-US" baseline="0" dirty="0" smtClean="0"/>
              <a:t> pane, click </a:t>
            </a:r>
            <a:r>
              <a:rPr lang="en-US" b="1" baseline="0" dirty="0" smtClean="0"/>
              <a:t>Picture or texture fill</a:t>
            </a:r>
            <a:r>
              <a:rPr lang="en-US" baseline="0" dirty="0" smtClean="0"/>
              <a:t>. Click the button next to </a:t>
            </a:r>
            <a:r>
              <a:rPr lang="en-US" b="1" baseline="0" dirty="0" smtClean="0"/>
              <a:t>Texture</a:t>
            </a:r>
            <a:r>
              <a:rPr lang="en-US" baseline="0" dirty="0" smtClean="0"/>
              <a:t> and choose </a:t>
            </a:r>
            <a:r>
              <a:rPr lang="en-US" b="1" baseline="0" dirty="0" smtClean="0"/>
              <a:t>Woven</a:t>
            </a:r>
            <a:r>
              <a:rPr lang="en-US" baseline="0" dirty="0" smtClean="0"/>
              <a:t> </a:t>
            </a:r>
            <a:r>
              <a:rPr lang="en-US" b="1" baseline="0" dirty="0" smtClean="0"/>
              <a:t>Mat</a:t>
            </a:r>
            <a:r>
              <a:rPr lang="en-US" baseline="0" dirty="0" smtClean="0"/>
              <a:t> (first row).</a:t>
            </a:r>
          </a:p>
          <a:p>
            <a:pPr marL="22860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 Corrections </a:t>
            </a:r>
            <a:r>
              <a:rPr lang="en-US" baseline="0" dirty="0" smtClean="0"/>
              <a:t>in the left pane, and in the </a:t>
            </a:r>
            <a:r>
              <a:rPr lang="en-US" b="1" baseline="0" dirty="0" smtClean="0"/>
              <a:t>Picture Corrections </a:t>
            </a:r>
            <a:r>
              <a:rPr lang="en-US" baseline="0" dirty="0" smtClean="0"/>
              <a:t>pane, do the following:</a:t>
            </a:r>
          </a:p>
          <a:p>
            <a:pPr marL="685800" lvl="1" indent="-228600">
              <a:buAutoNum type="arabicPeriod"/>
            </a:pPr>
            <a:r>
              <a:rPr lang="en-US" baseline="0" dirty="0" smtClean="0"/>
              <a:t>Under </a:t>
            </a:r>
            <a:r>
              <a:rPr lang="en-US" b="1" baseline="0" dirty="0" smtClean="0"/>
              <a:t>Sharpen and Soften</a:t>
            </a:r>
            <a:r>
              <a:rPr lang="en-US" baseline="0" dirty="0" smtClean="0"/>
              <a:t>, click the button next to </a:t>
            </a:r>
            <a:r>
              <a:rPr lang="en-US" b="1" baseline="0" dirty="0" smtClean="0"/>
              <a:t>Presets</a:t>
            </a:r>
            <a:r>
              <a:rPr lang="en-US" baseline="0" dirty="0" smtClean="0"/>
              <a:t>, and then click </a:t>
            </a:r>
            <a:r>
              <a:rPr lang="en-US" b="1" baseline="0" dirty="0" smtClean="0"/>
              <a:t>Soften: 25%</a:t>
            </a:r>
            <a:r>
              <a:rPr lang="en-US" baseline="0" dirty="0" smtClean="0"/>
              <a:t>.</a:t>
            </a:r>
          </a:p>
          <a:p>
            <a:pPr marL="685800" lvl="1" indent="-228600">
              <a:buAutoNum type="arabicPeriod"/>
            </a:pPr>
            <a:r>
              <a:rPr lang="en-US" baseline="0" dirty="0" smtClean="0"/>
              <a:t>Under </a:t>
            </a:r>
            <a:r>
              <a:rPr lang="en-US" b="1" baseline="0" dirty="0" smtClean="0"/>
              <a:t>Brightness</a:t>
            </a:r>
            <a:r>
              <a:rPr lang="en-US" baseline="0" dirty="0" smtClean="0"/>
              <a:t> </a:t>
            </a:r>
            <a:r>
              <a:rPr lang="en-US" b="1" baseline="0" dirty="0" smtClean="0"/>
              <a:t>and Contrast</a:t>
            </a:r>
            <a:r>
              <a:rPr lang="en-US" baseline="0" dirty="0" smtClean="0"/>
              <a:t>, in the </a:t>
            </a:r>
            <a:r>
              <a:rPr lang="en-US" b="1" baseline="0" dirty="0" smtClean="0"/>
              <a:t>Brightness</a:t>
            </a:r>
            <a:r>
              <a:rPr lang="en-US" baseline="0" dirty="0" smtClean="0"/>
              <a:t> box enter </a:t>
            </a:r>
            <a:r>
              <a:rPr lang="en-US" b="1" baseline="0" dirty="0" smtClean="0"/>
              <a:t>14%</a:t>
            </a:r>
            <a:r>
              <a:rPr lang="en-US" baseline="0" dirty="0" smtClean="0"/>
              <a:t>. </a:t>
            </a:r>
          </a:p>
          <a:p>
            <a:pPr marL="228600" lvl="0" indent="-228600">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Picture</a:t>
            </a:r>
            <a:r>
              <a:rPr lang="en-US" baseline="0" dirty="0" smtClean="0"/>
              <a:t> </a:t>
            </a:r>
            <a:r>
              <a:rPr lang="en-US" b="1" baseline="0" dirty="0" smtClean="0"/>
              <a:t>Color</a:t>
            </a:r>
            <a:r>
              <a:rPr lang="en-US" baseline="0" dirty="0" smtClean="0"/>
              <a:t> in the left pane, and in the </a:t>
            </a:r>
            <a:r>
              <a:rPr lang="en-US" b="1" baseline="0" dirty="0" smtClean="0"/>
              <a:t>Picture</a:t>
            </a:r>
            <a:r>
              <a:rPr lang="en-US" baseline="0" dirty="0" smtClean="0"/>
              <a:t> </a:t>
            </a:r>
            <a:r>
              <a:rPr lang="en-US" b="1" baseline="0" dirty="0" smtClean="0"/>
              <a:t>Color</a:t>
            </a:r>
            <a:r>
              <a:rPr lang="en-US" baseline="0" dirty="0" smtClean="0"/>
              <a:t> pane, under </a:t>
            </a:r>
            <a:r>
              <a:rPr lang="en-US" b="1" baseline="0" dirty="0" smtClean="0"/>
              <a:t>Recolor</a:t>
            </a:r>
            <a:r>
              <a:rPr lang="en-US" baseline="0" dirty="0" smtClean="0"/>
              <a:t>, click the button next to </a:t>
            </a:r>
            <a:r>
              <a:rPr lang="en-US" b="1" baseline="0" dirty="0" smtClean="0"/>
              <a:t>Presets</a:t>
            </a:r>
            <a:r>
              <a:rPr lang="en-US" baseline="0" dirty="0" smtClean="0"/>
              <a:t>, and then click </a:t>
            </a:r>
            <a:r>
              <a:rPr lang="en-US" b="1" baseline="0" dirty="0" smtClean="0"/>
              <a:t>Sepia</a:t>
            </a:r>
            <a:r>
              <a:rPr lang="en-US" baseline="0" dirty="0" smtClean="0"/>
              <a:t> (first row).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On the slide, drag to draw a rectangle.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Size</a:t>
            </a:r>
            <a:r>
              <a:rPr lang="en-US" baseline="0" dirty="0" smtClean="0"/>
              <a:t> group, click the </a:t>
            </a:r>
            <a:r>
              <a:rPr lang="en-US" b="1" baseline="0" dirty="0" smtClean="0"/>
              <a:t>Size and Position </a:t>
            </a:r>
            <a:r>
              <a:rPr lang="en-US" baseline="0" dirty="0" smtClean="0"/>
              <a:t>dialog box launcher.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Size</a:t>
            </a:r>
            <a:r>
              <a:rPr lang="en-US" baseline="0" dirty="0" smtClean="0"/>
              <a:t> in the left pane, and in the </a:t>
            </a:r>
            <a:r>
              <a:rPr lang="en-US" b="1" baseline="0" dirty="0" smtClean="0"/>
              <a:t>Size</a:t>
            </a:r>
            <a:r>
              <a:rPr lang="en-US" baseline="0" dirty="0" smtClean="0"/>
              <a:t> pane, enter </a:t>
            </a:r>
            <a:r>
              <a:rPr lang="en-US" b="1" baseline="0" dirty="0" smtClean="0"/>
              <a:t>7.5” </a:t>
            </a:r>
            <a:r>
              <a:rPr lang="en-US" baseline="0" dirty="0" smtClean="0"/>
              <a:t>into the </a:t>
            </a:r>
            <a:r>
              <a:rPr lang="en-US" b="1" baseline="0" dirty="0" smtClean="0"/>
              <a:t>Height</a:t>
            </a:r>
            <a:r>
              <a:rPr lang="en-US" baseline="0" dirty="0" smtClean="0"/>
              <a:t> box and </a:t>
            </a:r>
            <a:r>
              <a:rPr lang="en-US" b="1" baseline="0" dirty="0" smtClean="0"/>
              <a:t>10” </a:t>
            </a:r>
            <a:r>
              <a:rPr lang="en-US" baseline="0" dirty="0" smtClean="0"/>
              <a:t>into the </a:t>
            </a:r>
            <a:r>
              <a:rPr lang="en-US" b="1" baseline="0" dirty="0" smtClean="0"/>
              <a:t>Width</a:t>
            </a:r>
            <a:r>
              <a:rPr lang="en-US" baseline="0" dirty="0" smtClean="0"/>
              <a:t> box.</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Select the rectangle. Under </a:t>
            </a:r>
            <a:r>
              <a:rPr lang="en-US" b="1" baseline="0" dirty="0" smtClean="0"/>
              <a:t>Drawing</a:t>
            </a:r>
            <a:r>
              <a:rPr lang="en-US" baseline="0" dirty="0" smtClean="0"/>
              <a:t> </a:t>
            </a:r>
            <a:r>
              <a:rPr lang="en-US" b="1" baseline="0" dirty="0" smtClean="0"/>
              <a:t>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a:t>
            </a:r>
            <a:r>
              <a:rPr lang="en-US" baseline="0" dirty="0" smtClean="0"/>
              <a:t> </a:t>
            </a:r>
            <a:r>
              <a:rPr lang="en-US" b="1" baseline="0" dirty="0" smtClean="0"/>
              <a:t>Fill</a:t>
            </a:r>
            <a:r>
              <a:rPr lang="en-US" baseline="0" dirty="0" smtClean="0"/>
              <a:t>, point to </a:t>
            </a:r>
            <a:r>
              <a:rPr lang="en-US" b="1" baseline="0" dirty="0" smtClean="0"/>
              <a:t>Gradient</a:t>
            </a:r>
            <a:r>
              <a:rPr lang="en-US" baseline="0" dirty="0" smtClean="0"/>
              <a:t>, and then click </a:t>
            </a:r>
            <a:r>
              <a:rPr lang="en-US" b="1" baseline="0" dirty="0" smtClean="0"/>
              <a:t>More</a:t>
            </a:r>
            <a:r>
              <a:rPr lang="en-US" baseline="0" dirty="0" smtClean="0"/>
              <a:t> </a:t>
            </a:r>
            <a:r>
              <a:rPr lang="en-US" b="1" baseline="0" dirty="0" smtClean="0"/>
              <a:t>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a:t>
            </a:r>
            <a:r>
              <a:rPr lang="en-US" baseline="0" dirty="0" smtClean="0"/>
              <a:t> </a:t>
            </a:r>
            <a:r>
              <a:rPr lang="en-US" b="1" baseline="0" dirty="0" smtClean="0"/>
              <a:t>fill</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In the </a:t>
            </a:r>
            <a:r>
              <a:rPr lang="en-US" b="1" baseline="0" dirty="0" smtClean="0"/>
              <a:t>Angle</a:t>
            </a:r>
            <a:r>
              <a:rPr lang="en-US" baseline="0" dirty="0" smtClean="0"/>
              <a:t> box, enter </a:t>
            </a:r>
            <a:r>
              <a:rPr lang="en-US" b="1" baseline="0" dirty="0" smtClean="0"/>
              <a:t>90°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Under </a:t>
            </a:r>
            <a:r>
              <a:rPr lang="en-US" b="1" baseline="0" dirty="0" smtClean="0"/>
              <a:t>Gradient stops</a:t>
            </a:r>
            <a:r>
              <a:rPr lang="en-US" baseline="0" dirty="0" smtClean="0"/>
              <a:t>, click </a:t>
            </a:r>
            <a:r>
              <a:rPr lang="en-US" b="1" baseline="0" dirty="0" smtClean="0"/>
              <a:t>Add gradient stops</a:t>
            </a:r>
            <a:r>
              <a:rPr lang="en-US" baseline="0" dirty="0" smtClean="0"/>
              <a:t> or </a:t>
            </a:r>
            <a:r>
              <a:rPr lang="en-US" b="1" baseline="0" dirty="0" smtClean="0"/>
              <a:t>Remove gradient stops </a:t>
            </a:r>
            <a:r>
              <a:rPr lang="en-US" baseline="0" dirty="0" smtClean="0"/>
              <a:t>until four gradient stops appear in the slider.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under </a:t>
            </a:r>
            <a:r>
              <a:rPr lang="en-US" b="1" baseline="0" dirty="0" smtClean="0"/>
              <a:t>Gradient stops</a:t>
            </a:r>
            <a:r>
              <a:rPr lang="en-US" baseline="0" dirty="0" smtClean="0"/>
              <a:t>, customize the gradient as follows: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first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48</a:t>
            </a:r>
            <a:r>
              <a:rPr lang="en-US" baseline="0" dirty="0" smtClean="0"/>
              <a:t>, Green: </a:t>
            </a:r>
            <a:r>
              <a:rPr lang="en-US" b="1" baseline="0" dirty="0" smtClean="0"/>
              <a:t>50</a:t>
            </a:r>
            <a:r>
              <a:rPr lang="en-US" baseline="0" dirty="0" smtClean="0"/>
              <a:t>, and Blue: </a:t>
            </a:r>
            <a:r>
              <a:rPr lang="en-US" b="1" baseline="0" dirty="0" smtClean="0"/>
              <a:t>30</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18%</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next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51%</a:t>
            </a:r>
            <a:r>
              <a:rPr lang="en-US" baseline="0" dirty="0" smtClean="0"/>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a:t>
            </a:r>
            <a:r>
              <a:rPr lang="en-US" b="1" baseline="0" dirty="0" smtClean="0"/>
              <a:t>Color</a:t>
            </a:r>
            <a:r>
              <a:rPr lang="en-US" baseline="0" dirty="0" smtClean="0"/>
              <a:t>, and then under </a:t>
            </a:r>
            <a:r>
              <a:rPr lang="en-US" b="1" baseline="0" dirty="0" smtClean="0"/>
              <a:t>Theme</a:t>
            </a:r>
            <a:r>
              <a:rPr lang="en-US" baseline="0" dirty="0" smtClean="0"/>
              <a:t> </a:t>
            </a:r>
            <a:r>
              <a:rPr lang="en-US" b="1" baseline="0" dirty="0" smtClean="0"/>
              <a:t>Colors</a:t>
            </a:r>
            <a:r>
              <a:rPr lang="en-US" baseline="0" dirty="0" smtClean="0"/>
              <a:t> click </a:t>
            </a:r>
            <a:r>
              <a:rPr lang="en-US" b="1" baseline="0" dirty="0" smtClean="0"/>
              <a:t>White, Background 1</a:t>
            </a:r>
            <a:r>
              <a:rPr lang="en-US" baseline="0" dirty="0" smtClean="0"/>
              <a:t> (first row).</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30%</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Select the last stop in the slider, and then do the following:</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Position</a:t>
            </a:r>
            <a:r>
              <a:rPr lang="en-US" baseline="0" dirty="0" smtClean="0"/>
              <a:t> box, enter </a:t>
            </a:r>
            <a:r>
              <a:rPr lang="en-US" b="1" baseline="0" dirty="0" smtClean="0"/>
              <a:t>100%.</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Click the button next to </a:t>
            </a:r>
            <a:r>
              <a:rPr lang="en-US" b="1" baseline="0" dirty="0" smtClean="0"/>
              <a:t>Color</a:t>
            </a:r>
            <a:r>
              <a:rPr lang="en-US" baseline="0" dirty="0" smtClean="0"/>
              <a:t>, click </a:t>
            </a:r>
            <a:r>
              <a:rPr lang="en-US" b="1" baseline="0" dirty="0" smtClean="0"/>
              <a:t>More</a:t>
            </a:r>
            <a:r>
              <a:rPr lang="en-US" baseline="0" dirty="0" smtClean="0"/>
              <a:t> </a:t>
            </a:r>
            <a:r>
              <a:rPr lang="en-US" b="1" baseline="0" dirty="0" smtClean="0"/>
              <a:t>Colors</a:t>
            </a:r>
            <a:r>
              <a:rPr lang="en-US" baseline="0" dirty="0" smtClean="0"/>
              <a:t>, and then in the </a:t>
            </a:r>
            <a:r>
              <a:rPr lang="en-US" b="1" baseline="0" dirty="0" smtClean="0"/>
              <a:t>Colors</a:t>
            </a:r>
            <a:r>
              <a:rPr lang="en-US" baseline="0" dirty="0" smtClean="0"/>
              <a:t> dialog box, on the </a:t>
            </a:r>
            <a:r>
              <a:rPr lang="en-US" b="1" baseline="0" dirty="0" smtClean="0"/>
              <a:t>Custom</a:t>
            </a:r>
            <a:r>
              <a:rPr lang="en-US" baseline="0" dirty="0" smtClean="0"/>
              <a:t> tab, enter values for Red: </a:t>
            </a:r>
            <a:r>
              <a:rPr lang="en-US" b="1" baseline="0" dirty="0" smtClean="0"/>
              <a:t>78</a:t>
            </a:r>
            <a:r>
              <a:rPr lang="en-US" baseline="0" dirty="0" smtClean="0"/>
              <a:t>, Green: </a:t>
            </a:r>
            <a:r>
              <a:rPr lang="en-US" b="1" baseline="0" dirty="0" smtClean="0"/>
              <a:t>81</a:t>
            </a:r>
            <a:r>
              <a:rPr lang="en-US" baseline="0" dirty="0" smtClean="0"/>
              <a:t>, and Blue: </a:t>
            </a:r>
            <a:r>
              <a:rPr lang="en-US" b="1" baseline="0" dirty="0" smtClean="0"/>
              <a:t>61</a:t>
            </a:r>
            <a:r>
              <a:rPr lang="en-US" baseline="0" dirty="0" smtClean="0"/>
              <a:t>. </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the </a:t>
            </a:r>
            <a:r>
              <a:rPr lang="en-US" b="1" baseline="0" dirty="0" smtClean="0"/>
              <a:t>Transparency</a:t>
            </a:r>
            <a:r>
              <a:rPr lang="en-US" baseline="0" dirty="0" smtClean="0"/>
              <a:t> box, enter </a:t>
            </a:r>
            <a:r>
              <a:rPr lang="en-US" b="1" baseline="0" dirty="0" smtClean="0"/>
              <a:t>20%</a:t>
            </a:r>
            <a:r>
              <a:rPr lang="en-US" baseline="0"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Also in the </a:t>
            </a:r>
            <a:r>
              <a:rPr lang="en-US" b="1" baseline="0" dirty="0" smtClean="0"/>
              <a:t>Format</a:t>
            </a:r>
            <a:r>
              <a:rPr lang="en-US" baseline="0" dirty="0" smtClean="0"/>
              <a:t> </a:t>
            </a:r>
            <a:r>
              <a:rPr lang="en-US" b="1" baseline="0" dirty="0" smtClean="0"/>
              <a:t>Shape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and in the </a:t>
            </a:r>
            <a:r>
              <a:rPr lang="en-US" b="1" baseline="0" dirty="0" smtClean="0"/>
              <a:t>Line</a:t>
            </a:r>
            <a:r>
              <a:rPr lang="en-US" baseline="0" dirty="0" smtClean="0"/>
              <a:t> </a:t>
            </a:r>
            <a:r>
              <a:rPr lang="en-US" b="1" baseline="0" dirty="0" smtClean="0"/>
              <a:t>Color</a:t>
            </a:r>
            <a:r>
              <a:rPr lang="en-US" baseline="0" dirty="0" smtClean="0"/>
              <a:t> pane select </a:t>
            </a:r>
            <a:r>
              <a:rPr lang="en-US" b="1" baseline="0" dirty="0" smtClean="0"/>
              <a:t>No</a:t>
            </a:r>
            <a:r>
              <a:rPr lang="en-US" baseline="0" dirty="0" smtClean="0"/>
              <a:t> </a:t>
            </a:r>
            <a:r>
              <a:rPr lang="en-US" b="1" baseline="0" dirty="0" smtClean="0"/>
              <a:t>line</a:t>
            </a:r>
            <a:r>
              <a:rPr lang="en-US" baseline="0"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Press and hold CTRL, and then select both rectangles.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to Slide</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Middle</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Click </a:t>
            </a:r>
            <a:r>
              <a:rPr lang="en-US" b="1" baseline="0" dirty="0" smtClean="0"/>
              <a:t>Align Center</a:t>
            </a:r>
            <a:r>
              <a:rPr lang="en-US" baseline="0" dirty="0" smtClean="0"/>
              <a:t>.</a:t>
            </a:r>
          </a:p>
          <a:p>
            <a:pPr marL="0" indent="0">
              <a:buNone/>
            </a:pPr>
            <a:endParaRPr lang="en-US" baseline="0" dirty="0" smtClean="0"/>
          </a:p>
          <a:p>
            <a:pPr marL="0" indent="0">
              <a:buNone/>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fld id="{856F56D9-5BE5-47D5-8FF4-92D888BC2870}" type="slidenum">
              <a:rPr lang="en-US" smtClean="0"/>
              <a:pPr/>
              <a:t>17</a:t>
            </a:fld>
            <a:endParaRPr lang="en-US" dirty="0"/>
          </a:p>
        </p:txBody>
      </p:sp>
    </p:spTree>
    <p:extLst>
      <p:ext uri="{BB962C8B-B14F-4D97-AF65-F5344CB8AC3E}">
        <p14:creationId xmlns:p14="http://schemas.microsoft.com/office/powerpoint/2010/main" val="1638280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9/22/2015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9/22/2015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9/22/2015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prstClr val="black"/>
              <a:schemeClr val="accent6">
                <a:tint val="45000"/>
                <a:satMod val="400000"/>
              </a:schemeClr>
            </a:duotone>
          </a:blip>
          <a:srcRect/>
          <a:stretch>
            <a:fillRect t="-21000" b="-21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9/22/2015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1537252" y="669901"/>
            <a:ext cx="9130748" cy="3170099"/>
          </a:xfrm>
          <a:prstGeom prst="rect">
            <a:avLst/>
          </a:prstGeom>
          <a:noFill/>
        </p:spPr>
        <p:txBody>
          <a:bodyPr wrap="square" rtlCol="0">
            <a:spAutoFit/>
          </a:bodyPr>
          <a:lstStyle/>
          <a:p>
            <a:pPr algn="ctr"/>
            <a:r>
              <a:rPr lang="en-US" sz="10000" b="1" i="1">
                <a:solidFill>
                  <a:srgbClr val="FFFF00"/>
                </a:solidFill>
                <a:effectLst>
                  <a:outerShdw blurRad="38100" dist="38100" dir="2700000" algn="tl">
                    <a:srgbClr val="000000">
                      <a:alpha val="43137"/>
                    </a:srgbClr>
                  </a:outerShdw>
                </a:effectLst>
                <a:latin typeface="Perpetua" panose="02020502060401020303" pitchFamily="18" charset="0"/>
              </a:rPr>
              <a:t>Jerome and the Jewish People</a:t>
            </a:r>
            <a:endParaRPr lang="en-US" sz="10000" b="1" i="1" dirty="0">
              <a:solidFill>
                <a:srgbClr val="FFFF00"/>
              </a:solidFill>
              <a:effectLst>
                <a:outerShdw blurRad="38100" dist="38100" dir="2700000" algn="tl">
                  <a:srgbClr val="000000">
                    <a:alpha val="43137"/>
                  </a:srgbClr>
                </a:outerShdw>
              </a:effectLst>
              <a:latin typeface="Perpetua" panose="02020502060401020303" pitchFamily="18"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670" y="5170713"/>
            <a:ext cx="4646361" cy="1938325"/>
          </a:xfrm>
          <a:prstGeom prst="rect">
            <a:avLst/>
          </a:prstGeom>
        </p:spPr>
      </p:pic>
      <p:sp>
        <p:nvSpPr>
          <p:cNvPr id="13" name="Subtitle 3"/>
          <p:cNvSpPr txBox="1">
            <a:spLocks/>
          </p:cNvSpPr>
          <p:nvPr/>
        </p:nvSpPr>
        <p:spPr>
          <a:xfrm>
            <a:off x="206188" y="4936908"/>
            <a:ext cx="8229600" cy="12192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it-IT" sz="3600" b="1" i="1" dirty="0" smtClean="0"/>
              <a:t>Amy Downey – Director</a:t>
            </a:r>
          </a:p>
        </p:txBody>
      </p:sp>
      <p:sp>
        <p:nvSpPr>
          <p:cNvPr id="4" name="TextBox 3"/>
          <p:cNvSpPr txBox="1"/>
          <p:nvPr/>
        </p:nvSpPr>
        <p:spPr>
          <a:xfrm>
            <a:off x="2001078" y="3770779"/>
            <a:ext cx="8216348" cy="769441"/>
          </a:xfrm>
          <a:prstGeom prst="rect">
            <a:avLst/>
          </a:prstGeom>
          <a:noFill/>
        </p:spPr>
        <p:txBody>
          <a:bodyPr wrap="square" rtlCol="0">
            <a:spAutoFit/>
          </a:bodyPr>
          <a:lstStyle/>
          <a:p>
            <a:pPr algn="ctr"/>
            <a:r>
              <a:rPr lang="en-US" sz="4400" b="1" smtClean="0">
                <a:solidFill>
                  <a:srgbClr val="FFFF00"/>
                </a:solidFill>
                <a:latin typeface="Perpetua" panose="02020502060401020303" pitchFamily="18" charset="0"/>
              </a:rPr>
              <a:t>Friend, Foe or Something Else?</a:t>
            </a:r>
            <a:endParaRPr lang="en-US" sz="4400" b="1">
              <a:solidFill>
                <a:srgbClr val="FFFF00"/>
              </a:solidFill>
              <a:latin typeface="Perpetua" panose="02020502060401020303" pitchFamily="18" charset="0"/>
            </a:endParaRPr>
          </a:p>
        </p:txBody>
      </p:sp>
    </p:spTree>
    <p:extLst>
      <p:ext uri="{BB962C8B-B14F-4D97-AF65-F5344CB8AC3E}">
        <p14:creationId xmlns:p14="http://schemas.microsoft.com/office/powerpoint/2010/main" val="4156390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584567" cy="1400530"/>
          </a:xfrm>
        </p:spPr>
        <p:txBody>
          <a:bodyPr>
            <a:noAutofit/>
          </a:bodyPr>
          <a:lstStyle/>
          <a:p>
            <a:r>
              <a:rPr lang="en-US" sz="8000" b="1" smtClean="0">
                <a:solidFill>
                  <a:srgbClr val="FFFF00"/>
                </a:solidFill>
                <a:latin typeface="Perpetua" panose="02020502060401020303" pitchFamily="18" charset="0"/>
              </a:rPr>
              <a:t>Problematic Issues in Early </a:t>
            </a:r>
            <a:r>
              <a:rPr lang="en-US" sz="8000" b="1" dirty="0" smtClean="0">
                <a:solidFill>
                  <a:srgbClr val="FFFF00"/>
                </a:solidFill>
                <a:latin typeface="Perpetua" panose="02020502060401020303" pitchFamily="18" charset="0"/>
              </a:rPr>
              <a:t>Church History…</a:t>
            </a:r>
            <a:endParaRPr lang="en-US" sz="8000" b="1" dirty="0">
              <a:solidFill>
                <a:srgbClr val="FFFF00"/>
              </a:solidFill>
              <a:latin typeface="Perpetua" panose="02020502060401020303" pitchFamily="18" charset="0"/>
            </a:endParaRPr>
          </a:p>
        </p:txBody>
      </p:sp>
      <p:pic>
        <p:nvPicPr>
          <p:cNvPr id="5" name="Content Placeholder 4"/>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6229419" y="2972237"/>
            <a:ext cx="5087938" cy="3077381"/>
          </a:xfrm>
          <a:prstGeom prst="rect">
            <a:avLst/>
          </a:prstGeom>
        </p:spPr>
      </p:pic>
    </p:spTree>
    <p:extLst>
      <p:ext uri="{BB962C8B-B14F-4D97-AF65-F5344CB8AC3E}">
        <p14:creationId xmlns:p14="http://schemas.microsoft.com/office/powerpoint/2010/main" val="1898197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200" b="1" smtClean="0">
                <a:solidFill>
                  <a:srgbClr val="FFFF00"/>
                </a:solidFill>
                <a:latin typeface="Perpetua" panose="02020502060401020303" pitchFamily="18" charset="0"/>
              </a:rPr>
              <a:t>Problematic </a:t>
            </a:r>
            <a:r>
              <a:rPr lang="en-US" sz="8200" b="1" dirty="0" smtClean="0">
                <a:solidFill>
                  <a:srgbClr val="FFFF00"/>
                </a:solidFill>
                <a:latin typeface="Perpetua" panose="02020502060401020303" pitchFamily="18" charset="0"/>
              </a:rPr>
              <a:t>Issues for Early Church History…</a:t>
            </a:r>
            <a:endParaRPr lang="en-US" sz="8200" b="1" dirty="0">
              <a:solidFill>
                <a:srgbClr val="FFFF00"/>
              </a:solidFill>
              <a:latin typeface="Perpetua" panose="02020502060401020303" pitchFamily="18" charset="0"/>
            </a:endParaRPr>
          </a:p>
        </p:txBody>
      </p:sp>
      <p:pic>
        <p:nvPicPr>
          <p:cNvPr id="7" name="Content Placeholder 6"/>
          <p:cNvPicPr>
            <a:picLocks noGrp="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6359336" y="3157335"/>
            <a:ext cx="5084064" cy="3081528"/>
          </a:xfrm>
          <a:prstGeom prst="rect">
            <a:avLst/>
          </a:prstGeom>
        </p:spPr>
      </p:pic>
    </p:spTree>
    <p:extLst>
      <p:ext uri="{BB962C8B-B14F-4D97-AF65-F5344CB8AC3E}">
        <p14:creationId xmlns:p14="http://schemas.microsoft.com/office/powerpoint/2010/main" val="527652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7605" y="137230"/>
            <a:ext cx="7565151"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a:t>
            </a:r>
          </a:p>
          <a:p>
            <a:pPr algn="ctr"/>
            <a:r>
              <a:rPr lang="en-US" sz="9000" b="1" i="1" smtClean="0">
                <a:solidFill>
                  <a:srgbClr val="FFFF00"/>
                </a:solidFill>
                <a:effectLst>
                  <a:outerShdw blurRad="38100" dist="38100" dir="2700000" algn="tl">
                    <a:srgbClr val="000000">
                      <a:alpha val="43137"/>
                    </a:srgbClr>
                  </a:outerShdw>
                </a:effectLst>
                <a:latin typeface="Perpetua" panose="02020502060401020303" pitchFamily="18" charset="0"/>
              </a:rPr>
              <a:t>(331/347-420</a:t>
            </a: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65845"/>
            <a:ext cx="2833086"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7732" y="245634"/>
            <a:ext cx="2568110" cy="2971801"/>
          </a:xfrm>
          <a:prstGeom prst="rect">
            <a:avLst/>
          </a:prstGeom>
        </p:spPr>
      </p:pic>
      <p:sp>
        <p:nvSpPr>
          <p:cNvPr id="11" name="TextBox 10"/>
          <p:cNvSpPr txBox="1"/>
          <p:nvPr/>
        </p:nvSpPr>
        <p:spPr>
          <a:xfrm>
            <a:off x="1073426" y="3397223"/>
            <a:ext cx="10084904" cy="2431435"/>
          </a:xfrm>
          <a:prstGeom prst="rect">
            <a:avLst/>
          </a:prstGeom>
          <a:noFill/>
        </p:spPr>
        <p:txBody>
          <a:bodyPr wrap="square" rtlCol="0">
            <a:spAutoFit/>
          </a:bodyPr>
          <a:lstStyle/>
          <a:p>
            <a:pPr marL="457200" indent="-457200">
              <a:buFont typeface="Arial" panose="020B0604020202020204" pitchFamily="34" charset="0"/>
              <a:buChar char="•"/>
            </a:pPr>
            <a:r>
              <a:rPr lang="en-US" sz="3800" b="1" smtClean="0">
                <a:solidFill>
                  <a:srgbClr val="FFFF00"/>
                </a:solidFill>
                <a:latin typeface="Perpetua" panose="02020502060401020303" pitchFamily="18" charset="0"/>
              </a:rPr>
              <a:t>Born </a:t>
            </a:r>
            <a:r>
              <a:rPr lang="en-US" sz="3800" b="1" dirty="0">
                <a:solidFill>
                  <a:srgbClr val="FFFF00"/>
                </a:solidFill>
                <a:latin typeface="Perpetua" panose="02020502060401020303" pitchFamily="18" charset="0"/>
              </a:rPr>
              <a:t>to nominal Christian parents in Stridon, Dalmatia (modern-day Eastern Europe)</a:t>
            </a:r>
          </a:p>
          <a:p>
            <a:pPr marL="457200" indent="-457200">
              <a:buFont typeface="Arial" panose="020B0604020202020204" pitchFamily="34" charset="0"/>
              <a:buChar char="•"/>
            </a:pPr>
            <a:r>
              <a:rPr lang="en-US" sz="3800" b="1" dirty="0">
                <a:solidFill>
                  <a:srgbClr val="FFFF00"/>
                </a:solidFill>
                <a:latin typeface="Perpetua" panose="02020502060401020303" pitchFamily="18" charset="0"/>
              </a:rPr>
              <a:t>Sought </a:t>
            </a:r>
            <a:r>
              <a:rPr lang="en-US" sz="3800" b="1">
                <a:solidFill>
                  <a:srgbClr val="FFFF00"/>
                </a:solidFill>
                <a:latin typeface="Perpetua" panose="02020502060401020303" pitchFamily="18" charset="0"/>
              </a:rPr>
              <a:t>to </a:t>
            </a:r>
            <a:r>
              <a:rPr lang="en-US" sz="3800" b="1" smtClean="0">
                <a:solidFill>
                  <a:srgbClr val="FFFF00"/>
                </a:solidFill>
                <a:latin typeface="Perpetua" panose="02020502060401020303" pitchFamily="18" charset="0"/>
              </a:rPr>
              <a:t>be an </a:t>
            </a:r>
            <a:r>
              <a:rPr lang="en-US" sz="3800" b="1" dirty="0">
                <a:solidFill>
                  <a:srgbClr val="FFFF00"/>
                </a:solidFill>
                <a:latin typeface="Perpetua" panose="02020502060401020303" pitchFamily="18" charset="0"/>
              </a:rPr>
              <a:t>ascetic but was a </a:t>
            </a:r>
            <a:r>
              <a:rPr lang="en-US" sz="3800" b="1" u="sng">
                <a:solidFill>
                  <a:srgbClr val="FFFF00"/>
                </a:solidFill>
                <a:latin typeface="Perpetua" panose="02020502060401020303" pitchFamily="18" charset="0"/>
              </a:rPr>
              <a:t>spectacular</a:t>
            </a:r>
            <a:r>
              <a:rPr lang="en-US" sz="3800" b="1">
                <a:solidFill>
                  <a:srgbClr val="FFFF00"/>
                </a:solidFill>
                <a:latin typeface="Perpetua" panose="02020502060401020303" pitchFamily="18" charset="0"/>
              </a:rPr>
              <a:t> </a:t>
            </a:r>
            <a:r>
              <a:rPr lang="en-US" sz="3800" b="1" smtClean="0">
                <a:solidFill>
                  <a:srgbClr val="FFFF00"/>
                </a:solidFill>
                <a:latin typeface="Perpetua" panose="02020502060401020303" pitchFamily="18" charset="0"/>
              </a:rPr>
              <a:t>failure – not cut out for living in a cave</a:t>
            </a:r>
            <a:endParaRPr lang="en-US" sz="3800" b="1" dirty="0">
              <a:solidFill>
                <a:srgbClr val="FFFF00"/>
              </a:solidFill>
              <a:latin typeface="Perpetua" panose="02020502060401020303" pitchFamily="18" charset="0"/>
            </a:endParaRPr>
          </a:p>
        </p:txBody>
      </p:sp>
    </p:spTree>
    <p:extLst>
      <p:ext uri="{BB962C8B-B14F-4D97-AF65-F5344CB8AC3E}">
        <p14:creationId xmlns:p14="http://schemas.microsoft.com/office/powerpoint/2010/main" val="816391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7305193" cy="1400530"/>
          </a:xfrm>
        </p:spPr>
        <p:txBody>
          <a:bodyPr/>
          <a:lstStyle/>
          <a:p>
            <a:pPr algn="ctr"/>
            <a:r>
              <a:rPr lang="en-US" sz="8800" b="1" i="1" smtClean="0">
                <a:solidFill>
                  <a:srgbClr val="FFFF00"/>
                </a:solidFill>
                <a:latin typeface="Perpetua" panose="02020502060401020303" pitchFamily="18" charset="0"/>
              </a:rPr>
              <a:t>Cave Livin’ Was Not the Life for Him…</a:t>
            </a:r>
            <a:br>
              <a:rPr lang="en-US" sz="8800" b="1" i="1" smtClean="0">
                <a:solidFill>
                  <a:srgbClr val="FFFF00"/>
                </a:solidFill>
                <a:latin typeface="Perpetua" panose="02020502060401020303" pitchFamily="18" charset="0"/>
              </a:rPr>
            </a:br>
            <a:r>
              <a:rPr lang="en-US" sz="8800" b="1" i="1" smtClean="0">
                <a:solidFill>
                  <a:srgbClr val="FFFF00"/>
                </a:solidFill>
                <a:latin typeface="Perpetua" panose="02020502060401020303" pitchFamily="18" charset="0"/>
              </a:rPr>
              <a:t>(Sing Along!)</a:t>
            </a:r>
            <a:endParaRPr lang="en-US" sz="8800" b="1" i="1">
              <a:solidFill>
                <a:srgbClr val="FFFF00"/>
              </a:solidFill>
              <a:latin typeface="Perpetua" panose="02020502060401020303"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8539" y="1338514"/>
            <a:ext cx="4050196" cy="5320173"/>
          </a:xfrm>
          <a:prstGeom prst="rect">
            <a:avLst/>
          </a:prstGeom>
        </p:spPr>
      </p:pic>
    </p:spTree>
    <p:extLst>
      <p:ext uri="{BB962C8B-B14F-4D97-AF65-F5344CB8AC3E}">
        <p14:creationId xmlns:p14="http://schemas.microsoft.com/office/powerpoint/2010/main" val="527496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7605" y="137230"/>
            <a:ext cx="7565151"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a:t>
            </a:r>
          </a:p>
          <a:p>
            <a:pPr algn="ctr"/>
            <a:r>
              <a:rPr lang="en-US" sz="9000" b="1" i="1" smtClean="0">
                <a:solidFill>
                  <a:srgbClr val="FFFF00"/>
                </a:solidFill>
                <a:effectLst>
                  <a:outerShdw blurRad="38100" dist="38100" dir="2700000" algn="tl">
                    <a:srgbClr val="000000">
                      <a:alpha val="43137"/>
                    </a:srgbClr>
                  </a:outerShdw>
                </a:effectLst>
                <a:latin typeface="Perpetua" panose="02020502060401020303" pitchFamily="18" charset="0"/>
              </a:rPr>
              <a:t>(331/347-420</a:t>
            </a: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65845"/>
            <a:ext cx="2833086"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7732" y="245634"/>
            <a:ext cx="2568110" cy="2971801"/>
          </a:xfrm>
          <a:prstGeom prst="rect">
            <a:avLst/>
          </a:prstGeom>
        </p:spPr>
      </p:pic>
      <p:sp>
        <p:nvSpPr>
          <p:cNvPr id="11" name="TextBox 10"/>
          <p:cNvSpPr txBox="1"/>
          <p:nvPr/>
        </p:nvSpPr>
        <p:spPr>
          <a:xfrm>
            <a:off x="1073426" y="3397223"/>
            <a:ext cx="10084904" cy="2431435"/>
          </a:xfrm>
          <a:prstGeom prst="rect">
            <a:avLst/>
          </a:prstGeom>
          <a:noFill/>
        </p:spPr>
        <p:txBody>
          <a:bodyPr wrap="square" rtlCol="0">
            <a:spAutoFit/>
          </a:bodyPr>
          <a:lstStyle/>
          <a:p>
            <a:pPr marL="457200" indent="-457200">
              <a:buFont typeface="Arial" panose="020B0604020202020204" pitchFamily="34" charset="0"/>
              <a:buChar char="•"/>
            </a:pPr>
            <a:r>
              <a:rPr lang="en-US" sz="3800" b="1" dirty="0" smtClean="0">
                <a:solidFill>
                  <a:srgbClr val="FFFF00"/>
                </a:solidFill>
                <a:latin typeface="Perpetua" panose="02020502060401020303" pitchFamily="18" charset="0"/>
              </a:rPr>
              <a:t>Lived the life of a monastic </a:t>
            </a:r>
            <a:r>
              <a:rPr lang="en-US" sz="3800" b="1" dirty="0">
                <a:solidFill>
                  <a:srgbClr val="FFFF00"/>
                </a:solidFill>
                <a:latin typeface="Perpetua" panose="02020502060401020303" pitchFamily="18" charset="0"/>
              </a:rPr>
              <a:t>in "Palestine" until his </a:t>
            </a:r>
            <a:r>
              <a:rPr lang="en-US" sz="3800" b="1" dirty="0" smtClean="0">
                <a:solidFill>
                  <a:srgbClr val="FFFF00"/>
                </a:solidFill>
                <a:latin typeface="Perpetua" panose="02020502060401020303" pitchFamily="18" charset="0"/>
              </a:rPr>
              <a:t>death</a:t>
            </a:r>
            <a:endParaRPr lang="en-US" sz="3800" b="1" dirty="0">
              <a:solidFill>
                <a:srgbClr val="FFFF00"/>
              </a:solidFill>
              <a:latin typeface="Perpetua" panose="02020502060401020303" pitchFamily="18" charset="0"/>
            </a:endParaRPr>
          </a:p>
          <a:p>
            <a:pPr marL="457200" indent="-457200">
              <a:buFont typeface="Arial" panose="020B0604020202020204" pitchFamily="34" charset="0"/>
              <a:buChar char="•"/>
            </a:pPr>
            <a:r>
              <a:rPr lang="en-US" sz="3800" b="1" dirty="0">
                <a:solidFill>
                  <a:srgbClr val="FFFF00"/>
                </a:solidFill>
                <a:latin typeface="Perpetua" panose="02020502060401020303" pitchFamily="18" charset="0"/>
              </a:rPr>
              <a:t>Known for </a:t>
            </a:r>
            <a:r>
              <a:rPr lang="en-US" sz="3800" b="1" dirty="0" smtClean="0">
                <a:solidFill>
                  <a:srgbClr val="FFFF00"/>
                </a:solidFill>
                <a:latin typeface="Perpetua" panose="02020502060401020303" pitchFamily="18" charset="0"/>
              </a:rPr>
              <a:t>a spectacularly bad temper </a:t>
            </a:r>
            <a:r>
              <a:rPr lang="en-US" sz="3800" b="1" dirty="0">
                <a:solidFill>
                  <a:srgbClr val="FFFF00"/>
                </a:solidFill>
                <a:latin typeface="Perpetua" panose="02020502060401020303" pitchFamily="18" charset="0"/>
              </a:rPr>
              <a:t>&amp;</a:t>
            </a:r>
            <a:r>
              <a:rPr lang="en-US" sz="3800" b="1" dirty="0" smtClean="0">
                <a:solidFill>
                  <a:srgbClr val="FFFF00"/>
                </a:solidFill>
                <a:latin typeface="Perpetua" panose="02020502060401020303" pitchFamily="18" charset="0"/>
              </a:rPr>
              <a:t> </a:t>
            </a:r>
            <a:r>
              <a:rPr lang="en-US" sz="3800" b="1" dirty="0">
                <a:solidFill>
                  <a:srgbClr val="FFFF00"/>
                </a:solidFill>
                <a:latin typeface="Perpetua" panose="02020502060401020303" pitchFamily="18" charset="0"/>
              </a:rPr>
              <a:t>including women in the </a:t>
            </a:r>
            <a:r>
              <a:rPr lang="en-US" sz="3800" b="1" dirty="0" smtClean="0">
                <a:solidFill>
                  <a:srgbClr val="FFFF00"/>
                </a:solidFill>
                <a:latin typeface="Perpetua" panose="02020502060401020303" pitchFamily="18" charset="0"/>
              </a:rPr>
              <a:t>work of ministry</a:t>
            </a:r>
            <a:endParaRPr lang="en-US" sz="3800" b="1" dirty="0">
              <a:solidFill>
                <a:srgbClr val="FFFF00"/>
              </a:solidFill>
              <a:latin typeface="Perpetua" panose="02020502060401020303" pitchFamily="18" charset="0"/>
            </a:endParaRPr>
          </a:p>
        </p:txBody>
      </p:sp>
    </p:spTree>
    <p:extLst>
      <p:ext uri="{BB962C8B-B14F-4D97-AF65-F5344CB8AC3E}">
        <p14:creationId xmlns:p14="http://schemas.microsoft.com/office/powerpoint/2010/main" val="3743182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1404731" y="682596"/>
            <a:ext cx="9289774" cy="561881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6781" y="232022"/>
            <a:ext cx="6285673" cy="6285673"/>
          </a:xfrm>
          <a:prstGeom prst="rect">
            <a:avLst/>
          </a:prstGeom>
        </p:spPr>
      </p:pic>
    </p:spTree>
    <p:extLst>
      <p:ext uri="{BB962C8B-B14F-4D97-AF65-F5344CB8AC3E}">
        <p14:creationId xmlns:p14="http://schemas.microsoft.com/office/powerpoint/2010/main" val="1175316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7605" y="137230"/>
            <a:ext cx="7565151"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a:t>
            </a:r>
          </a:p>
          <a:p>
            <a:pPr algn="ctr"/>
            <a:r>
              <a:rPr lang="en-US" sz="9000" b="1" i="1" smtClean="0">
                <a:solidFill>
                  <a:srgbClr val="FFFF00"/>
                </a:solidFill>
                <a:effectLst>
                  <a:outerShdw blurRad="38100" dist="38100" dir="2700000" algn="tl">
                    <a:srgbClr val="000000">
                      <a:alpha val="43137"/>
                    </a:srgbClr>
                  </a:outerShdw>
                </a:effectLst>
                <a:latin typeface="Perpetua" panose="02020502060401020303" pitchFamily="18" charset="0"/>
              </a:rPr>
              <a:t>(331/347-420</a:t>
            </a: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65845"/>
            <a:ext cx="2833086"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7732" y="245634"/>
            <a:ext cx="2568110" cy="2971801"/>
          </a:xfrm>
          <a:prstGeom prst="rect">
            <a:avLst/>
          </a:prstGeom>
        </p:spPr>
      </p:pic>
      <p:sp>
        <p:nvSpPr>
          <p:cNvPr id="11" name="TextBox 10"/>
          <p:cNvSpPr txBox="1"/>
          <p:nvPr/>
        </p:nvSpPr>
        <p:spPr>
          <a:xfrm>
            <a:off x="1073426" y="3397223"/>
            <a:ext cx="10084904" cy="2431435"/>
          </a:xfrm>
          <a:prstGeom prst="rect">
            <a:avLst/>
          </a:prstGeom>
          <a:noFill/>
        </p:spPr>
        <p:txBody>
          <a:bodyPr wrap="square" rtlCol="0">
            <a:spAutoFit/>
          </a:bodyPr>
          <a:lstStyle/>
          <a:p>
            <a:pPr marL="457200" indent="-457200">
              <a:buFont typeface="Arial" panose="020B0604020202020204" pitchFamily="34" charset="0"/>
              <a:buChar char="•"/>
            </a:pPr>
            <a:r>
              <a:rPr lang="en-US" sz="3800" b="1" dirty="0" smtClean="0">
                <a:solidFill>
                  <a:srgbClr val="FFFF00"/>
                </a:solidFill>
                <a:latin typeface="Perpetua" panose="02020502060401020303" pitchFamily="18" charset="0"/>
              </a:rPr>
              <a:t>Jewish believers by the time of Jerome had been almost fully assimilated</a:t>
            </a:r>
          </a:p>
          <a:p>
            <a:pPr marL="457200" indent="-457200">
              <a:buFont typeface="Arial" panose="020B0604020202020204" pitchFamily="34" charset="0"/>
              <a:buChar char="•"/>
            </a:pPr>
            <a:r>
              <a:rPr lang="en-US" sz="3800" b="1" dirty="0" smtClean="0">
                <a:solidFill>
                  <a:srgbClr val="FFFF00"/>
                </a:solidFill>
                <a:latin typeface="Perpetua" panose="02020502060401020303" pitchFamily="18" charset="0"/>
              </a:rPr>
              <a:t>Only exception were the heretical </a:t>
            </a:r>
            <a:r>
              <a:rPr lang="en-US" sz="3800" b="1" dirty="0" err="1" smtClean="0">
                <a:solidFill>
                  <a:srgbClr val="FFFF00"/>
                </a:solidFill>
                <a:latin typeface="Perpetua" panose="02020502060401020303" pitchFamily="18" charset="0"/>
              </a:rPr>
              <a:t>Ebionites</a:t>
            </a:r>
            <a:r>
              <a:rPr lang="en-US" sz="3800" b="1" dirty="0" smtClean="0">
                <a:solidFill>
                  <a:srgbClr val="FFFF00"/>
                </a:solidFill>
                <a:latin typeface="Perpetua" panose="02020502060401020303" pitchFamily="18" charset="0"/>
              </a:rPr>
              <a:t> who rejected the divinity of  Yeshua</a:t>
            </a:r>
            <a:endParaRPr lang="en-US" sz="3800" b="1" dirty="0">
              <a:solidFill>
                <a:srgbClr val="FFFF00"/>
              </a:solidFill>
              <a:latin typeface="Perpetua" panose="02020502060401020303" pitchFamily="18" charset="0"/>
            </a:endParaRPr>
          </a:p>
        </p:txBody>
      </p:sp>
    </p:spTree>
    <p:extLst>
      <p:ext uri="{BB962C8B-B14F-4D97-AF65-F5344CB8AC3E}">
        <p14:creationId xmlns:p14="http://schemas.microsoft.com/office/powerpoint/2010/main" val="569877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2852" y="457201"/>
            <a:ext cx="7549992"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Exegesis</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136724"/>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73426" y="3397223"/>
            <a:ext cx="10147418" cy="2862322"/>
          </a:xfrm>
          <a:prstGeom prst="rect">
            <a:avLst/>
          </a:prstGeom>
          <a:noFill/>
        </p:spPr>
        <p:txBody>
          <a:bodyPr wrap="square" rtlCol="0">
            <a:spAutoFit/>
          </a:bodyPr>
          <a:lstStyle/>
          <a:p>
            <a:pPr marL="457200" indent="-457200">
              <a:buFont typeface="Arial" panose="020B0604020202020204" pitchFamily="34" charset="0"/>
              <a:buChar char="•"/>
            </a:pPr>
            <a:r>
              <a:rPr lang="en-US" sz="3600" b="1" dirty="0">
                <a:solidFill>
                  <a:srgbClr val="FFFF00"/>
                </a:solidFill>
                <a:latin typeface="Perpetua" panose="02020502060401020303" pitchFamily="18" charset="0"/>
              </a:rPr>
              <a:t>One of the few Patristic Fathers </a:t>
            </a:r>
            <a:r>
              <a:rPr lang="en-US" sz="3600" b="1">
                <a:solidFill>
                  <a:srgbClr val="FFFF00"/>
                </a:solidFill>
                <a:latin typeface="Perpetua" panose="02020502060401020303" pitchFamily="18" charset="0"/>
              </a:rPr>
              <a:t>to </a:t>
            </a:r>
            <a:r>
              <a:rPr lang="en-US" sz="3600" b="1" smtClean="0">
                <a:solidFill>
                  <a:srgbClr val="FFFF00"/>
                </a:solidFill>
                <a:latin typeface="Perpetua" panose="02020502060401020303" pitchFamily="18" charset="0"/>
              </a:rPr>
              <a:t>include rabbinical views </a:t>
            </a:r>
            <a:r>
              <a:rPr lang="en-US" sz="3600" b="1" dirty="0">
                <a:solidFill>
                  <a:srgbClr val="FFFF00"/>
                </a:solidFill>
                <a:latin typeface="Perpetua" panose="02020502060401020303" pitchFamily="18" charset="0"/>
              </a:rPr>
              <a:t>into his hermeneutical </a:t>
            </a:r>
            <a:r>
              <a:rPr lang="en-US" sz="3600" b="1">
                <a:solidFill>
                  <a:srgbClr val="FFFF00"/>
                </a:solidFill>
                <a:latin typeface="Perpetua" panose="02020502060401020303" pitchFamily="18" charset="0"/>
              </a:rPr>
              <a:t>opinions (</a:t>
            </a:r>
            <a:r>
              <a:rPr lang="en-US" sz="3600" b="1" smtClean="0">
                <a:solidFill>
                  <a:srgbClr val="FFFF00"/>
                </a:solidFill>
                <a:latin typeface="Perpetua" panose="02020502060401020303" pitchFamily="18" charset="0"/>
              </a:rPr>
              <a:t>reflected </a:t>
            </a:r>
            <a:r>
              <a:rPr lang="en-US" sz="3600" b="1" dirty="0">
                <a:solidFill>
                  <a:srgbClr val="FFFF00"/>
                </a:solidFill>
                <a:latin typeface="Perpetua" panose="02020502060401020303" pitchFamily="18" charset="0"/>
              </a:rPr>
              <a:t>in some of </a:t>
            </a:r>
            <a:r>
              <a:rPr lang="en-US" sz="3600" b="1">
                <a:solidFill>
                  <a:srgbClr val="FFFF00"/>
                </a:solidFill>
                <a:latin typeface="Perpetua" panose="02020502060401020303" pitchFamily="18" charset="0"/>
              </a:rPr>
              <a:t>his </a:t>
            </a:r>
            <a:r>
              <a:rPr lang="en-US" sz="3600" b="1" smtClean="0">
                <a:solidFill>
                  <a:srgbClr val="FFFF00"/>
                </a:solidFill>
                <a:latin typeface="Perpetua" panose="02020502060401020303" pitchFamily="18" charset="0"/>
              </a:rPr>
              <a:t>commentaries)</a:t>
            </a:r>
            <a:endParaRPr lang="en-US" sz="3600" b="1" dirty="0">
              <a:solidFill>
                <a:srgbClr val="FFFF00"/>
              </a:solidFill>
              <a:latin typeface="Perpetua" panose="02020502060401020303" pitchFamily="18" charset="0"/>
            </a:endParaRPr>
          </a:p>
          <a:p>
            <a:pPr marL="457200" indent="-457200">
              <a:buFont typeface="Arial" panose="020B0604020202020204" pitchFamily="34" charset="0"/>
              <a:buChar char="•"/>
            </a:pPr>
            <a:r>
              <a:rPr lang="en-US" sz="3600" b="1" dirty="0">
                <a:solidFill>
                  <a:srgbClr val="FFFF00"/>
                </a:solidFill>
                <a:latin typeface="Perpetua" panose="02020502060401020303" pitchFamily="18" charset="0"/>
              </a:rPr>
              <a:t>Utilized a literal, moral and allegorical </a:t>
            </a:r>
            <a:r>
              <a:rPr lang="en-US" sz="3600" b="1">
                <a:solidFill>
                  <a:srgbClr val="FFFF00"/>
                </a:solidFill>
                <a:latin typeface="Perpetua" panose="02020502060401020303" pitchFamily="18" charset="0"/>
              </a:rPr>
              <a:t>approach </a:t>
            </a:r>
            <a:r>
              <a:rPr lang="en-US" sz="3600" b="1" smtClean="0">
                <a:solidFill>
                  <a:srgbClr val="FFFF00"/>
                </a:solidFill>
                <a:latin typeface="Perpetua" panose="02020502060401020303" pitchFamily="18" charset="0"/>
              </a:rPr>
              <a:t>for </a:t>
            </a:r>
            <a:r>
              <a:rPr lang="en-US" sz="3600" b="1" dirty="0">
                <a:solidFill>
                  <a:srgbClr val="FFFF00"/>
                </a:solidFill>
                <a:latin typeface="Perpetua" panose="02020502060401020303" pitchFamily="18" charset="0"/>
              </a:rPr>
              <a:t>his hermeneutical style along </a:t>
            </a:r>
            <a:r>
              <a:rPr lang="en-US" sz="3600" b="1">
                <a:solidFill>
                  <a:srgbClr val="FFFF00"/>
                </a:solidFill>
                <a:latin typeface="Perpetua" panose="02020502060401020303" pitchFamily="18" charset="0"/>
              </a:rPr>
              <a:t>with </a:t>
            </a:r>
            <a:r>
              <a:rPr lang="en-US" sz="3600" b="1" smtClean="0">
                <a:solidFill>
                  <a:srgbClr val="FFFF00"/>
                </a:solidFill>
                <a:latin typeface="Perpetua" panose="02020502060401020303" pitchFamily="18" charset="0"/>
              </a:rPr>
              <a:t>prayer</a:t>
            </a:r>
            <a:endParaRPr lang="en-US" sz="3600" b="1" dirty="0">
              <a:solidFill>
                <a:srgbClr val="FFFF00"/>
              </a:solidFill>
              <a:latin typeface="Perpetua" panose="02020502060401020303" pitchFamily="18"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7644" y="328226"/>
            <a:ext cx="2590800" cy="2948374"/>
          </a:xfrm>
          <a:prstGeom prst="rect">
            <a:avLst/>
          </a:prstGeom>
        </p:spPr>
      </p:pic>
    </p:spTree>
    <p:extLst>
      <p:ext uri="{BB962C8B-B14F-4D97-AF65-F5344CB8AC3E}">
        <p14:creationId xmlns:p14="http://schemas.microsoft.com/office/powerpoint/2010/main" val="4144245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2852" y="457201"/>
            <a:ext cx="7549992"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Exegesis</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136724"/>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73426" y="3397223"/>
            <a:ext cx="10147418" cy="2862322"/>
          </a:xfrm>
          <a:prstGeom prst="rect">
            <a:avLst/>
          </a:prstGeom>
          <a:noFill/>
        </p:spPr>
        <p:txBody>
          <a:bodyPr wrap="square" rtlCol="0">
            <a:spAutoFit/>
          </a:bodyPr>
          <a:lstStyle/>
          <a:p>
            <a:pPr marL="457200" indent="-457200">
              <a:buFont typeface="Arial" panose="020B0604020202020204" pitchFamily="34" charset="0"/>
              <a:buChar char="•"/>
            </a:pPr>
            <a:r>
              <a:rPr lang="en-US" sz="3600" b="1" smtClean="0">
                <a:solidFill>
                  <a:srgbClr val="FFFF00"/>
                </a:solidFill>
                <a:latin typeface="Perpetua" panose="02020502060401020303" pitchFamily="18" charset="0"/>
              </a:rPr>
              <a:t>Dealt </a:t>
            </a:r>
            <a:r>
              <a:rPr lang="en-US" sz="3600" b="1" dirty="0">
                <a:solidFill>
                  <a:srgbClr val="FFFF00"/>
                </a:solidFill>
                <a:latin typeface="Perpetua" panose="02020502060401020303" pitchFamily="18" charset="0"/>
              </a:rPr>
              <a:t>with accusations of “plagiarism” and </a:t>
            </a:r>
            <a:r>
              <a:rPr lang="en-US" sz="3600" b="1">
                <a:solidFill>
                  <a:srgbClr val="FFFF00"/>
                </a:solidFill>
                <a:latin typeface="Perpetua" panose="02020502060401020303" pitchFamily="18" charset="0"/>
              </a:rPr>
              <a:t>being </a:t>
            </a:r>
            <a:r>
              <a:rPr lang="en-US" sz="3600" b="1" smtClean="0">
                <a:solidFill>
                  <a:srgbClr val="FFFF00"/>
                </a:solidFill>
                <a:latin typeface="Perpetua" panose="02020502060401020303" pitchFamily="18" charset="0"/>
              </a:rPr>
              <a:t>dependent </a:t>
            </a:r>
            <a:r>
              <a:rPr lang="en-US" sz="3600" b="1" dirty="0">
                <a:solidFill>
                  <a:srgbClr val="FFFF00"/>
                </a:solidFill>
                <a:latin typeface="Perpetua" panose="02020502060401020303" pitchFamily="18" charset="0"/>
              </a:rPr>
              <a:t>on the works </a:t>
            </a:r>
            <a:r>
              <a:rPr lang="en-US" sz="3600" b="1">
                <a:solidFill>
                  <a:srgbClr val="FFFF00"/>
                </a:solidFill>
                <a:latin typeface="Perpetua" panose="02020502060401020303" pitchFamily="18" charset="0"/>
              </a:rPr>
              <a:t>of </a:t>
            </a:r>
            <a:r>
              <a:rPr lang="en-US" sz="3600" b="1" smtClean="0">
                <a:solidFill>
                  <a:srgbClr val="FFFF00"/>
                </a:solidFill>
                <a:latin typeface="Perpetua" panose="02020502060401020303" pitchFamily="18" charset="0"/>
              </a:rPr>
              <a:t>Origen and others</a:t>
            </a:r>
            <a:endParaRPr lang="en-US" sz="3600" b="1" dirty="0">
              <a:solidFill>
                <a:srgbClr val="FFFF00"/>
              </a:solidFill>
              <a:latin typeface="Perpetua" panose="02020502060401020303" pitchFamily="18" charset="0"/>
            </a:endParaRPr>
          </a:p>
          <a:p>
            <a:pPr marL="457200" indent="-457200">
              <a:buFont typeface="Arial" panose="020B0604020202020204" pitchFamily="34" charset="0"/>
              <a:buChar char="•"/>
            </a:pPr>
            <a:r>
              <a:rPr lang="en-US" sz="3600" b="1" dirty="0">
                <a:solidFill>
                  <a:srgbClr val="FFFF00"/>
                </a:solidFill>
                <a:latin typeface="Perpetua" panose="02020502060401020303" pitchFamily="18" charset="0"/>
              </a:rPr>
              <a:t>Battled with Augustine over the </a:t>
            </a:r>
            <a:r>
              <a:rPr lang="en-US" sz="3600" b="1" i="1" dirty="0">
                <a:solidFill>
                  <a:srgbClr val="FFFF00"/>
                </a:solidFill>
                <a:latin typeface="Perpetua" panose="02020502060401020303" pitchFamily="18" charset="0"/>
              </a:rPr>
              <a:t>Vulgate </a:t>
            </a:r>
            <a:r>
              <a:rPr lang="en-US" sz="3600" b="1" dirty="0">
                <a:solidFill>
                  <a:srgbClr val="FFFF00"/>
                </a:solidFill>
                <a:latin typeface="Perpetua" panose="02020502060401020303" pitchFamily="18" charset="0"/>
              </a:rPr>
              <a:t>translation </a:t>
            </a:r>
            <a:r>
              <a:rPr lang="en-US" sz="3600" b="1">
                <a:solidFill>
                  <a:srgbClr val="FFFF00"/>
                </a:solidFill>
                <a:latin typeface="Perpetua" panose="02020502060401020303" pitchFamily="18" charset="0"/>
              </a:rPr>
              <a:t>of </a:t>
            </a:r>
            <a:r>
              <a:rPr lang="en-US" sz="3600" b="1" smtClean="0">
                <a:solidFill>
                  <a:srgbClr val="FFFF00"/>
                </a:solidFill>
                <a:latin typeface="Perpetua" panose="02020502060401020303" pitchFamily="18" charset="0"/>
              </a:rPr>
              <a:t>the Tanakh </a:t>
            </a:r>
            <a:r>
              <a:rPr lang="en-US" sz="3600" b="1" dirty="0">
                <a:solidFill>
                  <a:srgbClr val="FFFF00"/>
                </a:solidFill>
                <a:latin typeface="Perpetua" panose="02020502060401020303" pitchFamily="18" charset="0"/>
              </a:rPr>
              <a:t>from the original </a:t>
            </a:r>
            <a:r>
              <a:rPr lang="en-US" sz="3600" b="1">
                <a:solidFill>
                  <a:srgbClr val="FFFF00"/>
                </a:solidFill>
                <a:latin typeface="Perpetua" panose="02020502060401020303" pitchFamily="18" charset="0"/>
              </a:rPr>
              <a:t>Hebrew </a:t>
            </a:r>
            <a:r>
              <a:rPr lang="en-US" sz="3600" b="1" smtClean="0">
                <a:solidFill>
                  <a:srgbClr val="FFFF00"/>
                </a:solidFill>
                <a:latin typeface="Perpetua" panose="02020502060401020303" pitchFamily="18" charset="0"/>
              </a:rPr>
              <a:t>(i.e., Augustine </a:t>
            </a:r>
            <a:r>
              <a:rPr lang="en-US" sz="3600" b="1" dirty="0">
                <a:solidFill>
                  <a:srgbClr val="FFFF00"/>
                </a:solidFill>
                <a:latin typeface="Perpetua" panose="02020502060401020303" pitchFamily="18" charset="0"/>
              </a:rPr>
              <a:t>preferred Septuagint)</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7644" y="328226"/>
            <a:ext cx="2590800" cy="2948374"/>
          </a:xfrm>
          <a:prstGeom prst="rect">
            <a:avLst/>
          </a:prstGeom>
        </p:spPr>
      </p:pic>
    </p:spTree>
    <p:extLst>
      <p:ext uri="{BB962C8B-B14F-4D97-AF65-F5344CB8AC3E}">
        <p14:creationId xmlns:p14="http://schemas.microsoft.com/office/powerpoint/2010/main" val="1127683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2852" y="457201"/>
            <a:ext cx="7549992"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Exegesis</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136724"/>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73426" y="3397223"/>
            <a:ext cx="10147418" cy="2862322"/>
          </a:xfrm>
          <a:prstGeom prst="rect">
            <a:avLst/>
          </a:prstGeom>
          <a:noFill/>
        </p:spPr>
        <p:txBody>
          <a:bodyPr wrap="square" rtlCol="0">
            <a:spAutoFit/>
          </a:bodyPr>
          <a:lstStyle/>
          <a:p>
            <a:pPr marL="457200" indent="-457200">
              <a:buFont typeface="Arial" panose="020B0604020202020204" pitchFamily="34" charset="0"/>
              <a:buChar char="•"/>
            </a:pPr>
            <a:r>
              <a:rPr lang="en-US" sz="3600" b="1" dirty="0" smtClean="0">
                <a:solidFill>
                  <a:srgbClr val="FFFF00"/>
                </a:solidFill>
                <a:latin typeface="Perpetua" panose="02020502060401020303" pitchFamily="18" charset="0"/>
              </a:rPr>
              <a:t>Considered the battle worthwhile in order to secure a translation that was </a:t>
            </a:r>
            <a:r>
              <a:rPr lang="en-US" sz="3600" b="1" i="1" dirty="0" smtClean="0">
                <a:solidFill>
                  <a:srgbClr val="FFFF00"/>
                </a:solidFill>
                <a:latin typeface="Perpetua" panose="02020502060401020303" pitchFamily="18" charset="0"/>
              </a:rPr>
              <a:t>“</a:t>
            </a:r>
            <a:r>
              <a:rPr lang="en-US" sz="3600" b="1" i="1" dirty="0">
                <a:solidFill>
                  <a:srgbClr val="FFFF00"/>
                </a:solidFill>
                <a:latin typeface="Perpetua" panose="02020502060401020303" pitchFamily="18" charset="0"/>
              </a:rPr>
              <a:t>ad </a:t>
            </a:r>
            <a:r>
              <a:rPr lang="en-US" sz="3600" b="1" i="1" dirty="0" err="1">
                <a:solidFill>
                  <a:srgbClr val="FFFF00"/>
                </a:solidFill>
                <a:latin typeface="Perpetua" panose="02020502060401020303" pitchFamily="18" charset="0"/>
              </a:rPr>
              <a:t>litteram</a:t>
            </a:r>
            <a:r>
              <a:rPr lang="en-US" sz="3600" b="1" i="1" dirty="0">
                <a:solidFill>
                  <a:srgbClr val="FFFF00"/>
                </a:solidFill>
                <a:latin typeface="Perpetua" panose="02020502060401020303" pitchFamily="18" charset="0"/>
              </a:rPr>
              <a:t> or </a:t>
            </a:r>
            <a:r>
              <a:rPr lang="en-US" sz="3600" b="1" i="1" dirty="0" err="1">
                <a:solidFill>
                  <a:srgbClr val="FFFF00"/>
                </a:solidFill>
                <a:latin typeface="Perpetua" panose="02020502060401020303" pitchFamily="18" charset="0"/>
              </a:rPr>
              <a:t>iuxta</a:t>
            </a:r>
            <a:r>
              <a:rPr lang="en-US" sz="3600" b="1" i="1" dirty="0">
                <a:solidFill>
                  <a:srgbClr val="FFFF00"/>
                </a:solidFill>
                <a:latin typeface="Perpetua" panose="02020502060401020303" pitchFamily="18" charset="0"/>
              </a:rPr>
              <a:t> </a:t>
            </a:r>
            <a:r>
              <a:rPr lang="en-US" sz="3600" b="1" i="1" dirty="0" err="1" smtClean="0">
                <a:solidFill>
                  <a:srgbClr val="FFFF00"/>
                </a:solidFill>
                <a:latin typeface="Perpetua" panose="02020502060401020303" pitchFamily="18" charset="0"/>
              </a:rPr>
              <a:t>historiam</a:t>
            </a:r>
            <a:r>
              <a:rPr lang="en-US" sz="3600" b="1" i="1" dirty="0" smtClean="0">
                <a:solidFill>
                  <a:srgbClr val="FFFF00"/>
                </a:solidFill>
                <a:latin typeface="Perpetua" panose="02020502060401020303" pitchFamily="18" charset="0"/>
              </a:rPr>
              <a:t>”</a:t>
            </a:r>
          </a:p>
          <a:p>
            <a:pPr marL="457200" indent="-457200">
              <a:buFont typeface="Arial" panose="020B0604020202020204" pitchFamily="34" charset="0"/>
              <a:buChar char="•"/>
            </a:pPr>
            <a:r>
              <a:rPr lang="en-US" sz="3600" b="1" dirty="0" smtClean="0">
                <a:solidFill>
                  <a:srgbClr val="FFFF00"/>
                </a:solidFill>
                <a:latin typeface="Perpetua" panose="02020502060401020303" pitchFamily="18" charset="0"/>
              </a:rPr>
              <a:t>Controversy grew when he translated Jonah 4:6 as “ivy” instead of “gourd” as did the Septuagint</a:t>
            </a:r>
            <a:endParaRPr lang="en-US" sz="3600" b="1" dirty="0">
              <a:solidFill>
                <a:srgbClr val="FFFF00"/>
              </a:solidFill>
              <a:latin typeface="Perpetua" panose="02020502060401020303" pitchFamily="18"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7644" y="328226"/>
            <a:ext cx="2590800" cy="2948374"/>
          </a:xfrm>
          <a:prstGeom prst="rect">
            <a:avLst/>
          </a:prstGeom>
        </p:spPr>
      </p:pic>
    </p:spTree>
    <p:extLst>
      <p:ext uri="{BB962C8B-B14F-4D97-AF65-F5344CB8AC3E}">
        <p14:creationId xmlns:p14="http://schemas.microsoft.com/office/powerpoint/2010/main" val="4267653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9600" y="457201"/>
            <a:ext cx="7622308"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Judaism</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87739"/>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99930" y="3397224"/>
            <a:ext cx="10027578" cy="2862322"/>
          </a:xfrm>
          <a:prstGeom prst="rect">
            <a:avLst/>
          </a:prstGeom>
          <a:noFill/>
        </p:spPr>
        <p:txBody>
          <a:bodyPr wrap="square" rtlCol="0">
            <a:spAutoFit/>
          </a:bodyPr>
          <a:lstStyle/>
          <a:p>
            <a:pPr marL="457200" indent="-457200">
              <a:buFont typeface="Arial" panose="020B0604020202020204" pitchFamily="34" charset="0"/>
              <a:buChar char="•"/>
            </a:pPr>
            <a:r>
              <a:rPr lang="en-US" sz="3600" b="1" dirty="0">
                <a:solidFill>
                  <a:srgbClr val="FFFF00"/>
                </a:solidFill>
                <a:latin typeface="Perpetua" panose="02020502060401020303" pitchFamily="18" charset="0"/>
              </a:rPr>
              <a:t>392 – </a:t>
            </a:r>
            <a:r>
              <a:rPr lang="en-US" sz="3600" b="1" i="1" dirty="0">
                <a:solidFill>
                  <a:srgbClr val="FFFF00"/>
                </a:solidFill>
                <a:latin typeface="Perpetua" panose="02020502060401020303" pitchFamily="18" charset="0"/>
              </a:rPr>
              <a:t>Lives of Famous Men</a:t>
            </a:r>
            <a:r>
              <a:rPr lang="en-US" sz="3600" b="1" dirty="0">
                <a:solidFill>
                  <a:srgbClr val="FFFF00"/>
                </a:solidFill>
                <a:latin typeface="Perpetua" panose="02020502060401020303" pitchFamily="18" charset="0"/>
              </a:rPr>
              <a:t> included Jewish men</a:t>
            </a:r>
          </a:p>
          <a:p>
            <a:pPr marL="457200" indent="-457200">
              <a:buFont typeface="Arial" panose="020B0604020202020204" pitchFamily="34" charset="0"/>
              <a:buChar char="•"/>
            </a:pPr>
            <a:r>
              <a:rPr lang="en-US" sz="3600" b="1" dirty="0">
                <a:solidFill>
                  <a:srgbClr val="FFFF00"/>
                </a:solidFill>
                <a:latin typeface="Perpetua" panose="02020502060401020303" pitchFamily="18" charset="0"/>
              </a:rPr>
              <a:t>Learned Hebrew from Jewish scholars</a:t>
            </a:r>
          </a:p>
          <a:p>
            <a:pPr marL="457200" indent="-457200">
              <a:buFont typeface="Arial" panose="020B0604020202020204" pitchFamily="34" charset="0"/>
              <a:buChar char="•"/>
            </a:pPr>
            <a:r>
              <a:rPr lang="en-US" sz="3600" b="1" dirty="0">
                <a:solidFill>
                  <a:srgbClr val="FFFF00"/>
                </a:solidFill>
                <a:latin typeface="Perpetua" panose="02020502060401020303" pitchFamily="18" charset="0"/>
              </a:rPr>
              <a:t>Believed Jewish believers should be allowed to continue Jewish practices if it did not </a:t>
            </a:r>
            <a:r>
              <a:rPr lang="en-US" sz="3600" b="1">
                <a:solidFill>
                  <a:srgbClr val="FFFF00"/>
                </a:solidFill>
                <a:latin typeface="Perpetua" panose="02020502060401020303" pitchFamily="18" charset="0"/>
              </a:rPr>
              <a:t>contradict </a:t>
            </a:r>
            <a:r>
              <a:rPr lang="en-US" sz="3600" b="1" smtClean="0">
                <a:solidFill>
                  <a:srgbClr val="FFFF00"/>
                </a:solidFill>
                <a:latin typeface="Perpetua" panose="02020502060401020303" pitchFamily="18" charset="0"/>
              </a:rPr>
              <a:t>the doctrines of Christianity</a:t>
            </a:r>
            <a:endParaRPr lang="en-US" sz="3600" b="1" dirty="0">
              <a:solidFill>
                <a:srgbClr val="FFFF00"/>
              </a:solidFill>
              <a:latin typeface="Perpetua" panose="02020502060401020303"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580" y="306455"/>
            <a:ext cx="2708928" cy="2893945"/>
          </a:xfrm>
          <a:prstGeom prst="rect">
            <a:avLst/>
          </a:prstGeom>
        </p:spPr>
      </p:pic>
    </p:spTree>
    <p:extLst>
      <p:ext uri="{BB962C8B-B14F-4D97-AF65-F5344CB8AC3E}">
        <p14:creationId xmlns:p14="http://schemas.microsoft.com/office/powerpoint/2010/main" val="2346313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9600" y="457201"/>
            <a:ext cx="7622308"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Judaism</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87739"/>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73426" y="3397224"/>
            <a:ext cx="10054082" cy="2862322"/>
          </a:xfrm>
          <a:prstGeom prst="rect">
            <a:avLst/>
          </a:prstGeom>
          <a:noFill/>
        </p:spPr>
        <p:txBody>
          <a:bodyPr wrap="square" rtlCol="0">
            <a:spAutoFit/>
          </a:bodyPr>
          <a:lstStyle/>
          <a:p>
            <a:r>
              <a:rPr lang="en-US" sz="3600" b="1" dirty="0" smtClean="0">
                <a:solidFill>
                  <a:srgbClr val="FFFF00"/>
                </a:solidFill>
                <a:latin typeface="Perpetua" panose="02020502060401020303" pitchFamily="18" charset="0"/>
              </a:rPr>
              <a:t>BUT </a:t>
            </a:r>
            <a:r>
              <a:rPr lang="en-US" sz="3600" b="1" dirty="0">
                <a:solidFill>
                  <a:srgbClr val="FFFF00"/>
                </a:solidFill>
                <a:latin typeface="Perpetua" panose="02020502060401020303" pitchFamily="18" charset="0"/>
              </a:rPr>
              <a:t>in a Letter to Augustine -- “I may boldly declare that the Jewish ceremonies are to Christians both hurtful and fatal; and that whoever observes them, whether he be Jew or Gentile originally, is cast into the pit of perdition.”</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580" y="306455"/>
            <a:ext cx="2708928" cy="2893945"/>
          </a:xfrm>
          <a:prstGeom prst="rect">
            <a:avLst/>
          </a:prstGeom>
        </p:spPr>
      </p:pic>
    </p:spTree>
    <p:extLst>
      <p:ext uri="{BB962C8B-B14F-4D97-AF65-F5344CB8AC3E}">
        <p14:creationId xmlns:p14="http://schemas.microsoft.com/office/powerpoint/2010/main" val="8806300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9600" y="457201"/>
            <a:ext cx="7622308"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Judaism</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87739"/>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609600" y="3383972"/>
            <a:ext cx="10517908" cy="3093154"/>
          </a:xfrm>
          <a:prstGeom prst="rect">
            <a:avLst/>
          </a:prstGeom>
          <a:noFill/>
        </p:spPr>
        <p:txBody>
          <a:bodyPr wrap="square" rtlCol="0">
            <a:spAutoFit/>
          </a:bodyPr>
          <a:lstStyle/>
          <a:p>
            <a:r>
              <a:rPr lang="en-US" sz="3250" b="1" dirty="0" smtClean="0">
                <a:solidFill>
                  <a:srgbClr val="FFFF00"/>
                </a:solidFill>
                <a:latin typeface="Perpetua" panose="02020502060401020303" pitchFamily="18" charset="0"/>
              </a:rPr>
              <a:t>“…</a:t>
            </a:r>
            <a:r>
              <a:rPr lang="en-US" sz="3250" b="1" dirty="0">
                <a:solidFill>
                  <a:srgbClr val="FFFF00"/>
                </a:solidFill>
                <a:latin typeface="Perpetua" panose="02020502060401020303" pitchFamily="18" charset="0"/>
              </a:rPr>
              <a:t>If, however, there is for us no alternative but to receive the Jews into the Church</a:t>
            </a:r>
            <a:r>
              <a:rPr lang="en-US" sz="3250" b="1" dirty="0" smtClean="0">
                <a:solidFill>
                  <a:srgbClr val="FFFF00"/>
                </a:solidFill>
                <a:latin typeface="Perpetua" panose="02020502060401020303" pitchFamily="18" charset="0"/>
              </a:rPr>
              <a:t>,… if</a:t>
            </a:r>
            <a:r>
              <a:rPr lang="en-US" sz="3250" b="1" dirty="0">
                <a:solidFill>
                  <a:srgbClr val="FFFF00"/>
                </a:solidFill>
                <a:latin typeface="Perpetua" panose="02020502060401020303" pitchFamily="18" charset="0"/>
              </a:rPr>
              <a:t>, in short, it shall be declared lawful for them to continue in the Churches of Christ what they have been accustomed to practice in the synagogues of Satan, I will tell you my opinion of the matter, they will not become Christians, but they will make us Jews </a:t>
            </a:r>
            <a:r>
              <a:rPr lang="en-US" sz="3250" b="1" dirty="0" smtClean="0">
                <a:solidFill>
                  <a:srgbClr val="FFFF00"/>
                </a:solidFill>
                <a:latin typeface="Perpetua" panose="02020502060401020303" pitchFamily="18" charset="0"/>
              </a:rPr>
              <a:t>.”</a:t>
            </a:r>
            <a:endParaRPr lang="en-US" sz="3250" b="1" dirty="0">
              <a:solidFill>
                <a:srgbClr val="FFFF00"/>
              </a:solidFill>
              <a:latin typeface="Perpetua" panose="02020502060401020303"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580" y="306455"/>
            <a:ext cx="2708928" cy="2893945"/>
          </a:xfrm>
          <a:prstGeom prst="rect">
            <a:avLst/>
          </a:prstGeom>
        </p:spPr>
      </p:pic>
    </p:spTree>
    <p:extLst>
      <p:ext uri="{BB962C8B-B14F-4D97-AF65-F5344CB8AC3E}">
        <p14:creationId xmlns:p14="http://schemas.microsoft.com/office/powerpoint/2010/main" val="2001517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9600" y="457201"/>
            <a:ext cx="7622308" cy="2862322"/>
          </a:xfrm>
          <a:prstGeom prst="rect">
            <a:avLst/>
          </a:prstGeom>
          <a:noFill/>
        </p:spPr>
        <p:txBody>
          <a:bodyPr wrap="square" rtlCol="0">
            <a:spAutoFit/>
          </a:bodyPr>
          <a:lstStyle/>
          <a:p>
            <a:pPr algn="ctr"/>
            <a:r>
              <a:rPr lang="en-US" sz="9000" b="1" i="1" dirty="0">
                <a:solidFill>
                  <a:srgbClr val="FFFF00"/>
                </a:solidFill>
                <a:effectLst>
                  <a:outerShdw blurRad="38100" dist="38100" dir="2700000" algn="tl">
                    <a:srgbClr val="000000">
                      <a:alpha val="43137"/>
                    </a:srgbClr>
                  </a:outerShdw>
                </a:effectLst>
                <a:latin typeface="Perpetua" panose="02020502060401020303" pitchFamily="18" charset="0"/>
              </a:rPr>
              <a:t>Jerome and Judaism</a:t>
            </a:r>
          </a:p>
        </p:txBody>
      </p:sp>
      <p:sp>
        <p:nvSpPr>
          <p:cNvPr id="10" name="Rectangle 7"/>
          <p:cNvSpPr/>
          <p:nvPr/>
        </p:nvSpPr>
        <p:spPr>
          <a:xfrm>
            <a:off x="6206884" y="5791201"/>
            <a:ext cx="3566160" cy="387119"/>
          </a:xfrm>
          <a:custGeom>
            <a:avLst/>
            <a:gdLst/>
            <a:ahLst/>
            <a:cxnLst/>
            <a:rect l="l" t="t" r="r" b="b"/>
            <a:pathLst>
              <a:path w="3566160" h="387119">
                <a:moveTo>
                  <a:pt x="0" y="0"/>
                </a:moveTo>
                <a:lnTo>
                  <a:pt x="3566160" y="0"/>
                </a:lnTo>
                <a:lnTo>
                  <a:pt x="3566160" y="387119"/>
                </a:lnTo>
                <a:cubicBezTo>
                  <a:pt x="3060749" y="283261"/>
                  <a:pt x="2446047" y="222738"/>
                  <a:pt x="1783080" y="222738"/>
                </a:cubicBezTo>
                <a:cubicBezTo>
                  <a:pt x="1120114" y="222738"/>
                  <a:pt x="505411" y="283261"/>
                  <a:pt x="0" y="387119"/>
                </a:cubicBezTo>
                <a:close/>
              </a:path>
            </a:pathLst>
          </a:custGeom>
          <a:gradFill>
            <a:gsLst>
              <a:gs pos="0">
                <a:srgbClr val="000000">
                  <a:alpha val="50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325244" y="87739"/>
            <a:ext cx="2895600" cy="3331378"/>
          </a:xfrm>
          <a:custGeom>
            <a:avLst/>
            <a:gdLst>
              <a:gd name="connsiteX0" fmla="*/ 0 w 3810000"/>
              <a:gd name="connsiteY0" fmla="*/ 0 h 4648200"/>
              <a:gd name="connsiteX1" fmla="*/ 3810000 w 3810000"/>
              <a:gd name="connsiteY1" fmla="*/ 0 h 4648200"/>
              <a:gd name="connsiteX2" fmla="*/ 3810000 w 3810000"/>
              <a:gd name="connsiteY2" fmla="*/ 4648200 h 4648200"/>
              <a:gd name="connsiteX3" fmla="*/ 0 w 3810000"/>
              <a:gd name="connsiteY3" fmla="*/ 4648200 h 4648200"/>
              <a:gd name="connsiteX4" fmla="*/ 0 w 3810000"/>
              <a:gd name="connsiteY4" fmla="*/ 0 h 4648200"/>
              <a:gd name="connsiteX0" fmla="*/ 0 w 3810000"/>
              <a:gd name="connsiteY0" fmla="*/ 2931 h 4651131"/>
              <a:gd name="connsiteX1" fmla="*/ 193431 w 3810000"/>
              <a:gd name="connsiteY1" fmla="*/ 0 h 4651131"/>
              <a:gd name="connsiteX2" fmla="*/ 3810000 w 3810000"/>
              <a:gd name="connsiteY2" fmla="*/ 2931 h 4651131"/>
              <a:gd name="connsiteX3" fmla="*/ 3810000 w 3810000"/>
              <a:gd name="connsiteY3" fmla="*/ 4651131 h 4651131"/>
              <a:gd name="connsiteX4" fmla="*/ 0 w 3810000"/>
              <a:gd name="connsiteY4" fmla="*/ 4651131 h 4651131"/>
              <a:gd name="connsiteX5" fmla="*/ 0 w 3810000"/>
              <a:gd name="connsiteY5" fmla="*/ 2931 h 4651131"/>
              <a:gd name="connsiteX0" fmla="*/ 0 w 3810000"/>
              <a:gd name="connsiteY0" fmla="*/ 2931 h 4651131"/>
              <a:gd name="connsiteX1" fmla="*/ 193431 w 3810000"/>
              <a:gd name="connsiteY1" fmla="*/ 0 h 4651131"/>
              <a:gd name="connsiteX2" fmla="*/ 392723 w 3810000"/>
              <a:gd name="connsiteY2" fmla="*/ 1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931 h 4651131"/>
              <a:gd name="connsiteX1" fmla="*/ 193431 w 3810000"/>
              <a:gd name="connsiteY1" fmla="*/ 0 h 4651131"/>
              <a:gd name="connsiteX2" fmla="*/ 463062 w 3810000"/>
              <a:gd name="connsiteY2" fmla="*/ 46893 h 4651131"/>
              <a:gd name="connsiteX3" fmla="*/ 3810000 w 3810000"/>
              <a:gd name="connsiteY3" fmla="*/ 2931 h 4651131"/>
              <a:gd name="connsiteX4" fmla="*/ 3810000 w 3810000"/>
              <a:gd name="connsiteY4" fmla="*/ 4651131 h 4651131"/>
              <a:gd name="connsiteX5" fmla="*/ 0 w 3810000"/>
              <a:gd name="connsiteY5" fmla="*/ 4651131 h 4651131"/>
              <a:gd name="connsiteX6" fmla="*/ 0 w 3810000"/>
              <a:gd name="connsiteY6" fmla="*/ 2931 h 4651131"/>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3810000 w 3810000"/>
              <a:gd name="connsiteY4" fmla="*/ 26376 h 4674576"/>
              <a:gd name="connsiteX5" fmla="*/ 3810000 w 3810000"/>
              <a:gd name="connsiteY5" fmla="*/ 4674576 h 4674576"/>
              <a:gd name="connsiteX6" fmla="*/ 0 w 3810000"/>
              <a:gd name="connsiteY6" fmla="*/ 4674576 h 4674576"/>
              <a:gd name="connsiteX7" fmla="*/ 0 w 3810000"/>
              <a:gd name="connsiteY7"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3810000 w 3810000"/>
              <a:gd name="connsiteY5" fmla="*/ 26376 h 4674576"/>
              <a:gd name="connsiteX6" fmla="*/ 3810000 w 3810000"/>
              <a:gd name="connsiteY6" fmla="*/ 4674576 h 4674576"/>
              <a:gd name="connsiteX7" fmla="*/ 0 w 3810000"/>
              <a:gd name="connsiteY7" fmla="*/ 4674576 h 4674576"/>
              <a:gd name="connsiteX8" fmla="*/ 0 w 3810000"/>
              <a:gd name="connsiteY8"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3810000 w 3810000"/>
              <a:gd name="connsiteY6" fmla="*/ 26376 h 4674576"/>
              <a:gd name="connsiteX7" fmla="*/ 3810000 w 3810000"/>
              <a:gd name="connsiteY7" fmla="*/ 4674576 h 4674576"/>
              <a:gd name="connsiteX8" fmla="*/ 0 w 3810000"/>
              <a:gd name="connsiteY8" fmla="*/ 4674576 h 4674576"/>
              <a:gd name="connsiteX9" fmla="*/ 0 w 3810000"/>
              <a:gd name="connsiteY9"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3810000 w 3810000"/>
              <a:gd name="connsiteY7" fmla="*/ 26376 h 4674576"/>
              <a:gd name="connsiteX8" fmla="*/ 3810000 w 3810000"/>
              <a:gd name="connsiteY8" fmla="*/ 4674576 h 4674576"/>
              <a:gd name="connsiteX9" fmla="*/ 0 w 3810000"/>
              <a:gd name="connsiteY9" fmla="*/ 4674576 h 4674576"/>
              <a:gd name="connsiteX10" fmla="*/ 0 w 3810000"/>
              <a:gd name="connsiteY10"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3810000 w 3810000"/>
              <a:gd name="connsiteY8" fmla="*/ 26376 h 4674576"/>
              <a:gd name="connsiteX9" fmla="*/ 3810000 w 3810000"/>
              <a:gd name="connsiteY9" fmla="*/ 4674576 h 4674576"/>
              <a:gd name="connsiteX10" fmla="*/ 0 w 3810000"/>
              <a:gd name="connsiteY10" fmla="*/ 4674576 h 4674576"/>
              <a:gd name="connsiteX11" fmla="*/ 0 w 3810000"/>
              <a:gd name="connsiteY11"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3810000 w 3810000"/>
              <a:gd name="connsiteY9" fmla="*/ 26376 h 4674576"/>
              <a:gd name="connsiteX10" fmla="*/ 3810000 w 3810000"/>
              <a:gd name="connsiteY10" fmla="*/ 4674576 h 4674576"/>
              <a:gd name="connsiteX11" fmla="*/ 0 w 3810000"/>
              <a:gd name="connsiteY11" fmla="*/ 4674576 h 4674576"/>
              <a:gd name="connsiteX12" fmla="*/ 0 w 3810000"/>
              <a:gd name="connsiteY12"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3810000 w 3810000"/>
              <a:gd name="connsiteY10" fmla="*/ 26376 h 4674576"/>
              <a:gd name="connsiteX11" fmla="*/ 3810000 w 3810000"/>
              <a:gd name="connsiteY11" fmla="*/ 4674576 h 4674576"/>
              <a:gd name="connsiteX12" fmla="*/ 0 w 3810000"/>
              <a:gd name="connsiteY12" fmla="*/ 4674576 h 4674576"/>
              <a:gd name="connsiteX13" fmla="*/ 0 w 3810000"/>
              <a:gd name="connsiteY13" fmla="*/ 26376 h 4674576"/>
              <a:gd name="connsiteX0" fmla="*/ 0 w 3810000"/>
              <a:gd name="connsiteY0" fmla="*/ 26376 h 4674576"/>
              <a:gd name="connsiteX1" fmla="*/ 193431 w 3810000"/>
              <a:gd name="connsiteY1" fmla="*/ 23445 h 4674576"/>
              <a:gd name="connsiteX2" fmla="*/ 463062 w 3810000"/>
              <a:gd name="connsiteY2" fmla="*/ 70338 h 4674576"/>
              <a:gd name="connsiteX3" fmla="*/ 720969 w 3810000"/>
              <a:gd name="connsiteY3" fmla="*/ 0 h 4674576"/>
              <a:gd name="connsiteX4" fmla="*/ 838200 w 3810000"/>
              <a:gd name="connsiteY4" fmla="*/ 35169 h 4674576"/>
              <a:gd name="connsiteX5" fmla="*/ 990600 w 3810000"/>
              <a:gd name="connsiteY5" fmla="*/ 0 h 4674576"/>
              <a:gd name="connsiteX6" fmla="*/ 1143000 w 3810000"/>
              <a:gd name="connsiteY6" fmla="*/ 46892 h 4674576"/>
              <a:gd name="connsiteX7" fmla="*/ 1318846 w 3810000"/>
              <a:gd name="connsiteY7" fmla="*/ 35169 h 4674576"/>
              <a:gd name="connsiteX8" fmla="*/ 1494692 w 3810000"/>
              <a:gd name="connsiteY8" fmla="*/ 11723 h 4674576"/>
              <a:gd name="connsiteX9" fmla="*/ 1717430 w 3810000"/>
              <a:gd name="connsiteY9" fmla="*/ 46892 h 4674576"/>
              <a:gd name="connsiteX10" fmla="*/ 2010507 w 3810000"/>
              <a:gd name="connsiteY10" fmla="*/ 23446 h 4674576"/>
              <a:gd name="connsiteX11" fmla="*/ 3810000 w 3810000"/>
              <a:gd name="connsiteY11" fmla="*/ 26376 h 4674576"/>
              <a:gd name="connsiteX12" fmla="*/ 3810000 w 3810000"/>
              <a:gd name="connsiteY12" fmla="*/ 4674576 h 4674576"/>
              <a:gd name="connsiteX13" fmla="*/ 0 w 3810000"/>
              <a:gd name="connsiteY13" fmla="*/ 4674576 h 4674576"/>
              <a:gd name="connsiteX14" fmla="*/ 0 w 3810000"/>
              <a:gd name="connsiteY14" fmla="*/ 26376 h 4674576"/>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3810000 w 3810000"/>
              <a:gd name="connsiteY12" fmla="*/ 38100 h 4686300"/>
              <a:gd name="connsiteX13" fmla="*/ 3810000 w 3810000"/>
              <a:gd name="connsiteY13" fmla="*/ 4686300 h 4686300"/>
              <a:gd name="connsiteX14" fmla="*/ 0 w 3810000"/>
              <a:gd name="connsiteY14" fmla="*/ 4686300 h 4686300"/>
              <a:gd name="connsiteX15" fmla="*/ 0 w 3810000"/>
              <a:gd name="connsiteY15" fmla="*/ 38100 h 4686300"/>
              <a:gd name="connsiteX0" fmla="*/ 0 w 3810000"/>
              <a:gd name="connsiteY0" fmla="*/ 38100 h 4686300"/>
              <a:gd name="connsiteX1" fmla="*/ 193431 w 3810000"/>
              <a:gd name="connsiteY1" fmla="*/ 35169 h 4686300"/>
              <a:gd name="connsiteX2" fmla="*/ 463062 w 3810000"/>
              <a:gd name="connsiteY2" fmla="*/ 82062 h 4686300"/>
              <a:gd name="connsiteX3" fmla="*/ 720969 w 3810000"/>
              <a:gd name="connsiteY3" fmla="*/ 11724 h 4686300"/>
              <a:gd name="connsiteX4" fmla="*/ 838200 w 3810000"/>
              <a:gd name="connsiteY4" fmla="*/ 46893 h 4686300"/>
              <a:gd name="connsiteX5" fmla="*/ 990600 w 3810000"/>
              <a:gd name="connsiteY5" fmla="*/ 11724 h 4686300"/>
              <a:gd name="connsiteX6" fmla="*/ 1143000 w 3810000"/>
              <a:gd name="connsiteY6" fmla="*/ 58616 h 4686300"/>
              <a:gd name="connsiteX7" fmla="*/ 1318846 w 3810000"/>
              <a:gd name="connsiteY7" fmla="*/ 46893 h 4686300"/>
              <a:gd name="connsiteX8" fmla="*/ 1494692 w 3810000"/>
              <a:gd name="connsiteY8" fmla="*/ 23447 h 4686300"/>
              <a:gd name="connsiteX9" fmla="*/ 1717430 w 3810000"/>
              <a:gd name="connsiteY9" fmla="*/ 58616 h 4686300"/>
              <a:gd name="connsiteX10" fmla="*/ 2010507 w 3810000"/>
              <a:gd name="connsiteY10" fmla="*/ 35170 h 4686300"/>
              <a:gd name="connsiteX11" fmla="*/ 2174630 w 3810000"/>
              <a:gd name="connsiteY11" fmla="*/ 0 h 4686300"/>
              <a:gd name="connsiteX12" fmla="*/ 2444261 w 3810000"/>
              <a:gd name="connsiteY12" fmla="*/ 46893 h 4686300"/>
              <a:gd name="connsiteX13" fmla="*/ 3810000 w 3810000"/>
              <a:gd name="connsiteY13" fmla="*/ 38100 h 4686300"/>
              <a:gd name="connsiteX14" fmla="*/ 3810000 w 3810000"/>
              <a:gd name="connsiteY14" fmla="*/ 4686300 h 4686300"/>
              <a:gd name="connsiteX15" fmla="*/ 0 w 3810000"/>
              <a:gd name="connsiteY15" fmla="*/ 4686300 h 4686300"/>
              <a:gd name="connsiteX16" fmla="*/ 0 w 3810000"/>
              <a:gd name="connsiteY16" fmla="*/ 38100 h 4686300"/>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3810000 w 3810000"/>
              <a:gd name="connsiteY14" fmla="*/ 49823 h 4698023"/>
              <a:gd name="connsiteX15" fmla="*/ 3810000 w 3810000"/>
              <a:gd name="connsiteY15" fmla="*/ 4698023 h 4698023"/>
              <a:gd name="connsiteX16" fmla="*/ 0 w 3810000"/>
              <a:gd name="connsiteY16" fmla="*/ 4698023 h 4698023"/>
              <a:gd name="connsiteX17" fmla="*/ 0 w 3810000"/>
              <a:gd name="connsiteY17"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810000 w 3810000"/>
              <a:gd name="connsiteY15" fmla="*/ 49823 h 4698023"/>
              <a:gd name="connsiteX16" fmla="*/ 3810000 w 3810000"/>
              <a:gd name="connsiteY16" fmla="*/ 4698023 h 4698023"/>
              <a:gd name="connsiteX17" fmla="*/ 0 w 3810000"/>
              <a:gd name="connsiteY17" fmla="*/ 4698023 h 4698023"/>
              <a:gd name="connsiteX18" fmla="*/ 0 w 3810000"/>
              <a:gd name="connsiteY18"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49823 h 4698023"/>
              <a:gd name="connsiteX1" fmla="*/ 193431 w 3810000"/>
              <a:gd name="connsiteY1" fmla="*/ 46892 h 4698023"/>
              <a:gd name="connsiteX2" fmla="*/ 463062 w 3810000"/>
              <a:gd name="connsiteY2" fmla="*/ 93785 h 4698023"/>
              <a:gd name="connsiteX3" fmla="*/ 720969 w 3810000"/>
              <a:gd name="connsiteY3" fmla="*/ 23447 h 4698023"/>
              <a:gd name="connsiteX4" fmla="*/ 838200 w 3810000"/>
              <a:gd name="connsiteY4" fmla="*/ 58616 h 4698023"/>
              <a:gd name="connsiteX5" fmla="*/ 990600 w 3810000"/>
              <a:gd name="connsiteY5" fmla="*/ 23447 h 4698023"/>
              <a:gd name="connsiteX6" fmla="*/ 1143000 w 3810000"/>
              <a:gd name="connsiteY6" fmla="*/ 70339 h 4698023"/>
              <a:gd name="connsiteX7" fmla="*/ 1318846 w 3810000"/>
              <a:gd name="connsiteY7" fmla="*/ 58616 h 4698023"/>
              <a:gd name="connsiteX8" fmla="*/ 1494692 w 3810000"/>
              <a:gd name="connsiteY8" fmla="*/ 35170 h 4698023"/>
              <a:gd name="connsiteX9" fmla="*/ 1717430 w 3810000"/>
              <a:gd name="connsiteY9" fmla="*/ 70339 h 4698023"/>
              <a:gd name="connsiteX10" fmla="*/ 2010507 w 3810000"/>
              <a:gd name="connsiteY10" fmla="*/ 46893 h 4698023"/>
              <a:gd name="connsiteX11" fmla="*/ 2174630 w 3810000"/>
              <a:gd name="connsiteY11" fmla="*/ 11723 h 4698023"/>
              <a:gd name="connsiteX12" fmla="*/ 2444261 w 3810000"/>
              <a:gd name="connsiteY12" fmla="*/ 58616 h 4698023"/>
              <a:gd name="connsiteX13" fmla="*/ 2702169 w 3810000"/>
              <a:gd name="connsiteY13" fmla="*/ 0 h 4698023"/>
              <a:gd name="connsiteX14" fmla="*/ 2913184 w 3810000"/>
              <a:gd name="connsiteY14" fmla="*/ 23447 h 4698023"/>
              <a:gd name="connsiteX15" fmla="*/ 3206261 w 3810000"/>
              <a:gd name="connsiteY15" fmla="*/ 1 h 4698023"/>
              <a:gd name="connsiteX16" fmla="*/ 3810000 w 3810000"/>
              <a:gd name="connsiteY16" fmla="*/ 49823 h 4698023"/>
              <a:gd name="connsiteX17" fmla="*/ 3810000 w 3810000"/>
              <a:gd name="connsiteY17" fmla="*/ 4698023 h 4698023"/>
              <a:gd name="connsiteX18" fmla="*/ 0 w 3810000"/>
              <a:gd name="connsiteY18" fmla="*/ 4698023 h 4698023"/>
              <a:gd name="connsiteX19" fmla="*/ 0 w 3810000"/>
              <a:gd name="connsiteY19" fmla="*/ 49823 h 4698023"/>
              <a:gd name="connsiteX0" fmla="*/ 0 w 3810000"/>
              <a:gd name="connsiteY0" fmla="*/ 355975 h 5004175"/>
              <a:gd name="connsiteX1" fmla="*/ 193431 w 3810000"/>
              <a:gd name="connsiteY1" fmla="*/ 353044 h 5004175"/>
              <a:gd name="connsiteX2" fmla="*/ 463062 w 3810000"/>
              <a:gd name="connsiteY2" fmla="*/ 399937 h 5004175"/>
              <a:gd name="connsiteX3" fmla="*/ 720969 w 3810000"/>
              <a:gd name="connsiteY3" fmla="*/ 329599 h 5004175"/>
              <a:gd name="connsiteX4" fmla="*/ 838200 w 3810000"/>
              <a:gd name="connsiteY4" fmla="*/ 364768 h 5004175"/>
              <a:gd name="connsiteX5" fmla="*/ 990600 w 3810000"/>
              <a:gd name="connsiteY5" fmla="*/ 329599 h 5004175"/>
              <a:gd name="connsiteX6" fmla="*/ 1143000 w 3810000"/>
              <a:gd name="connsiteY6" fmla="*/ 376491 h 5004175"/>
              <a:gd name="connsiteX7" fmla="*/ 1318846 w 3810000"/>
              <a:gd name="connsiteY7" fmla="*/ 364768 h 5004175"/>
              <a:gd name="connsiteX8" fmla="*/ 1494692 w 3810000"/>
              <a:gd name="connsiteY8" fmla="*/ 341322 h 5004175"/>
              <a:gd name="connsiteX9" fmla="*/ 1717430 w 3810000"/>
              <a:gd name="connsiteY9" fmla="*/ 376491 h 5004175"/>
              <a:gd name="connsiteX10" fmla="*/ 2010507 w 3810000"/>
              <a:gd name="connsiteY10" fmla="*/ 353045 h 5004175"/>
              <a:gd name="connsiteX11" fmla="*/ 2174630 w 3810000"/>
              <a:gd name="connsiteY11" fmla="*/ 317875 h 5004175"/>
              <a:gd name="connsiteX12" fmla="*/ 2444261 w 3810000"/>
              <a:gd name="connsiteY12" fmla="*/ 364768 h 5004175"/>
              <a:gd name="connsiteX13" fmla="*/ 2702169 w 3810000"/>
              <a:gd name="connsiteY13" fmla="*/ 306152 h 5004175"/>
              <a:gd name="connsiteX14" fmla="*/ 2913184 w 3810000"/>
              <a:gd name="connsiteY14" fmla="*/ 329599 h 5004175"/>
              <a:gd name="connsiteX15" fmla="*/ 3206261 w 3810000"/>
              <a:gd name="connsiteY15" fmla="*/ 306153 h 5004175"/>
              <a:gd name="connsiteX16" fmla="*/ 3604846 w 3810000"/>
              <a:gd name="connsiteY16" fmla="*/ 306153 h 5004175"/>
              <a:gd name="connsiteX17" fmla="*/ 3810000 w 3810000"/>
              <a:gd name="connsiteY17" fmla="*/ 355975 h 5004175"/>
              <a:gd name="connsiteX18" fmla="*/ 3810000 w 3810000"/>
              <a:gd name="connsiteY18" fmla="*/ 5004175 h 5004175"/>
              <a:gd name="connsiteX19" fmla="*/ 0 w 3810000"/>
              <a:gd name="connsiteY19" fmla="*/ 5004175 h 5004175"/>
              <a:gd name="connsiteX20" fmla="*/ 0 w 3810000"/>
              <a:gd name="connsiteY20" fmla="*/ 355975 h 5004175"/>
              <a:gd name="connsiteX0" fmla="*/ 0 w 3810000"/>
              <a:gd name="connsiteY0" fmla="*/ 71751 h 4719951"/>
              <a:gd name="connsiteX1" fmla="*/ 193431 w 3810000"/>
              <a:gd name="connsiteY1" fmla="*/ 68820 h 4719951"/>
              <a:gd name="connsiteX2" fmla="*/ 463062 w 3810000"/>
              <a:gd name="connsiteY2" fmla="*/ 115713 h 4719951"/>
              <a:gd name="connsiteX3" fmla="*/ 720969 w 3810000"/>
              <a:gd name="connsiteY3" fmla="*/ 45375 h 4719951"/>
              <a:gd name="connsiteX4" fmla="*/ 838200 w 3810000"/>
              <a:gd name="connsiteY4" fmla="*/ 80544 h 4719951"/>
              <a:gd name="connsiteX5" fmla="*/ 990600 w 3810000"/>
              <a:gd name="connsiteY5" fmla="*/ 45375 h 4719951"/>
              <a:gd name="connsiteX6" fmla="*/ 1143000 w 3810000"/>
              <a:gd name="connsiteY6" fmla="*/ 92267 h 4719951"/>
              <a:gd name="connsiteX7" fmla="*/ 1318846 w 3810000"/>
              <a:gd name="connsiteY7" fmla="*/ 80544 h 4719951"/>
              <a:gd name="connsiteX8" fmla="*/ 1494692 w 3810000"/>
              <a:gd name="connsiteY8" fmla="*/ 57098 h 4719951"/>
              <a:gd name="connsiteX9" fmla="*/ 1717430 w 3810000"/>
              <a:gd name="connsiteY9" fmla="*/ 92267 h 4719951"/>
              <a:gd name="connsiteX10" fmla="*/ 2010507 w 3810000"/>
              <a:gd name="connsiteY10" fmla="*/ 68821 h 4719951"/>
              <a:gd name="connsiteX11" fmla="*/ 2174630 w 3810000"/>
              <a:gd name="connsiteY11" fmla="*/ 33651 h 4719951"/>
              <a:gd name="connsiteX12" fmla="*/ 2444261 w 3810000"/>
              <a:gd name="connsiteY12" fmla="*/ 80544 h 4719951"/>
              <a:gd name="connsiteX13" fmla="*/ 2702169 w 3810000"/>
              <a:gd name="connsiteY13" fmla="*/ 21928 h 4719951"/>
              <a:gd name="connsiteX14" fmla="*/ 2913184 w 3810000"/>
              <a:gd name="connsiteY14" fmla="*/ 45375 h 4719951"/>
              <a:gd name="connsiteX15" fmla="*/ 3206261 w 3810000"/>
              <a:gd name="connsiteY15" fmla="*/ 21929 h 4719951"/>
              <a:gd name="connsiteX16" fmla="*/ 3604846 w 3810000"/>
              <a:gd name="connsiteY16" fmla="*/ 21929 h 4719951"/>
              <a:gd name="connsiteX17" fmla="*/ 3810000 w 3810000"/>
              <a:gd name="connsiteY17" fmla="*/ 71751 h 4719951"/>
              <a:gd name="connsiteX18" fmla="*/ 3810000 w 3810000"/>
              <a:gd name="connsiteY18" fmla="*/ 4719951 h 4719951"/>
              <a:gd name="connsiteX19" fmla="*/ 0 w 3810000"/>
              <a:gd name="connsiteY19" fmla="*/ 4719951 h 4719951"/>
              <a:gd name="connsiteX20" fmla="*/ 0 w 3810000"/>
              <a:gd name="connsiteY20" fmla="*/ 71751 h 4719951"/>
              <a:gd name="connsiteX0" fmla="*/ 29308 w 3839308"/>
              <a:gd name="connsiteY0" fmla="*/ 71751 h 4719951"/>
              <a:gd name="connsiteX1" fmla="*/ 222739 w 3839308"/>
              <a:gd name="connsiteY1" fmla="*/ 68820 h 4719951"/>
              <a:gd name="connsiteX2" fmla="*/ 492370 w 3839308"/>
              <a:gd name="connsiteY2" fmla="*/ 115713 h 4719951"/>
              <a:gd name="connsiteX3" fmla="*/ 750277 w 3839308"/>
              <a:gd name="connsiteY3" fmla="*/ 45375 h 4719951"/>
              <a:gd name="connsiteX4" fmla="*/ 867508 w 3839308"/>
              <a:gd name="connsiteY4" fmla="*/ 80544 h 4719951"/>
              <a:gd name="connsiteX5" fmla="*/ 1019908 w 3839308"/>
              <a:gd name="connsiteY5" fmla="*/ 45375 h 4719951"/>
              <a:gd name="connsiteX6" fmla="*/ 1172308 w 3839308"/>
              <a:gd name="connsiteY6" fmla="*/ 92267 h 4719951"/>
              <a:gd name="connsiteX7" fmla="*/ 1348154 w 3839308"/>
              <a:gd name="connsiteY7" fmla="*/ 80544 h 4719951"/>
              <a:gd name="connsiteX8" fmla="*/ 1524000 w 3839308"/>
              <a:gd name="connsiteY8" fmla="*/ 57098 h 4719951"/>
              <a:gd name="connsiteX9" fmla="*/ 1746738 w 3839308"/>
              <a:gd name="connsiteY9" fmla="*/ 92267 h 4719951"/>
              <a:gd name="connsiteX10" fmla="*/ 2039815 w 3839308"/>
              <a:gd name="connsiteY10" fmla="*/ 68821 h 4719951"/>
              <a:gd name="connsiteX11" fmla="*/ 2203938 w 3839308"/>
              <a:gd name="connsiteY11" fmla="*/ 33651 h 4719951"/>
              <a:gd name="connsiteX12" fmla="*/ 2473569 w 3839308"/>
              <a:gd name="connsiteY12" fmla="*/ 80544 h 4719951"/>
              <a:gd name="connsiteX13" fmla="*/ 2731477 w 3839308"/>
              <a:gd name="connsiteY13" fmla="*/ 21928 h 4719951"/>
              <a:gd name="connsiteX14" fmla="*/ 2942492 w 3839308"/>
              <a:gd name="connsiteY14" fmla="*/ 45375 h 4719951"/>
              <a:gd name="connsiteX15" fmla="*/ 3235569 w 3839308"/>
              <a:gd name="connsiteY15" fmla="*/ 21929 h 4719951"/>
              <a:gd name="connsiteX16" fmla="*/ 3634154 w 3839308"/>
              <a:gd name="connsiteY16" fmla="*/ 21929 h 4719951"/>
              <a:gd name="connsiteX17" fmla="*/ 3839308 w 3839308"/>
              <a:gd name="connsiteY17" fmla="*/ 71751 h 4719951"/>
              <a:gd name="connsiteX18" fmla="*/ 3839308 w 3839308"/>
              <a:gd name="connsiteY18" fmla="*/ 4719951 h 4719951"/>
              <a:gd name="connsiteX19" fmla="*/ 29308 w 3839308"/>
              <a:gd name="connsiteY19" fmla="*/ 4719951 h 4719951"/>
              <a:gd name="connsiteX20" fmla="*/ 0 w 3839308"/>
              <a:gd name="connsiteY20" fmla="*/ 291560 h 4719951"/>
              <a:gd name="connsiteX21" fmla="*/ 29308 w 3839308"/>
              <a:gd name="connsiteY21" fmla="*/ 71751 h 4719951"/>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269631 w 3839308"/>
              <a:gd name="connsiteY19" fmla="*/ 4758052 h 4758052"/>
              <a:gd name="connsiteX20" fmla="*/ 29308 w 3839308"/>
              <a:gd name="connsiteY20" fmla="*/ 4719951 h 4758052"/>
              <a:gd name="connsiteX21" fmla="*/ 0 w 3839308"/>
              <a:gd name="connsiteY21" fmla="*/ 291560 h 4758052"/>
              <a:gd name="connsiteX22" fmla="*/ 29308 w 3839308"/>
              <a:gd name="connsiteY22"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468923 w 3839308"/>
              <a:gd name="connsiteY19" fmla="*/ 4722882 h 4758052"/>
              <a:gd name="connsiteX20" fmla="*/ 269631 w 3839308"/>
              <a:gd name="connsiteY20" fmla="*/ 4758052 h 4758052"/>
              <a:gd name="connsiteX21" fmla="*/ 29308 w 3839308"/>
              <a:gd name="connsiteY21" fmla="*/ 4719951 h 4758052"/>
              <a:gd name="connsiteX22" fmla="*/ 0 w 3839308"/>
              <a:gd name="connsiteY22" fmla="*/ 291560 h 4758052"/>
              <a:gd name="connsiteX23" fmla="*/ 29308 w 3839308"/>
              <a:gd name="connsiteY23" fmla="*/ 71751 h 4758052"/>
              <a:gd name="connsiteX0" fmla="*/ 29308 w 3839308"/>
              <a:gd name="connsiteY0" fmla="*/ 71751 h 4758052"/>
              <a:gd name="connsiteX1" fmla="*/ 222739 w 3839308"/>
              <a:gd name="connsiteY1" fmla="*/ 68820 h 4758052"/>
              <a:gd name="connsiteX2" fmla="*/ 492370 w 3839308"/>
              <a:gd name="connsiteY2" fmla="*/ 115713 h 4758052"/>
              <a:gd name="connsiteX3" fmla="*/ 750277 w 3839308"/>
              <a:gd name="connsiteY3" fmla="*/ 45375 h 4758052"/>
              <a:gd name="connsiteX4" fmla="*/ 867508 w 3839308"/>
              <a:gd name="connsiteY4" fmla="*/ 80544 h 4758052"/>
              <a:gd name="connsiteX5" fmla="*/ 1019908 w 3839308"/>
              <a:gd name="connsiteY5" fmla="*/ 45375 h 4758052"/>
              <a:gd name="connsiteX6" fmla="*/ 1172308 w 3839308"/>
              <a:gd name="connsiteY6" fmla="*/ 92267 h 4758052"/>
              <a:gd name="connsiteX7" fmla="*/ 1348154 w 3839308"/>
              <a:gd name="connsiteY7" fmla="*/ 80544 h 4758052"/>
              <a:gd name="connsiteX8" fmla="*/ 1524000 w 3839308"/>
              <a:gd name="connsiteY8" fmla="*/ 57098 h 4758052"/>
              <a:gd name="connsiteX9" fmla="*/ 1746738 w 3839308"/>
              <a:gd name="connsiteY9" fmla="*/ 92267 h 4758052"/>
              <a:gd name="connsiteX10" fmla="*/ 2039815 w 3839308"/>
              <a:gd name="connsiteY10" fmla="*/ 68821 h 4758052"/>
              <a:gd name="connsiteX11" fmla="*/ 2203938 w 3839308"/>
              <a:gd name="connsiteY11" fmla="*/ 33651 h 4758052"/>
              <a:gd name="connsiteX12" fmla="*/ 2473569 w 3839308"/>
              <a:gd name="connsiteY12" fmla="*/ 80544 h 4758052"/>
              <a:gd name="connsiteX13" fmla="*/ 2731477 w 3839308"/>
              <a:gd name="connsiteY13" fmla="*/ 21928 h 4758052"/>
              <a:gd name="connsiteX14" fmla="*/ 2942492 w 3839308"/>
              <a:gd name="connsiteY14" fmla="*/ 45375 h 4758052"/>
              <a:gd name="connsiteX15" fmla="*/ 3235569 w 3839308"/>
              <a:gd name="connsiteY15" fmla="*/ 21929 h 4758052"/>
              <a:gd name="connsiteX16" fmla="*/ 3634154 w 3839308"/>
              <a:gd name="connsiteY16" fmla="*/ 21929 h 4758052"/>
              <a:gd name="connsiteX17" fmla="*/ 3839308 w 3839308"/>
              <a:gd name="connsiteY17" fmla="*/ 71751 h 4758052"/>
              <a:gd name="connsiteX18" fmla="*/ 3839308 w 3839308"/>
              <a:gd name="connsiteY18" fmla="*/ 4719951 h 4758052"/>
              <a:gd name="connsiteX19" fmla="*/ 750277 w 3839308"/>
              <a:gd name="connsiteY19" fmla="*/ 4758051 h 4758052"/>
              <a:gd name="connsiteX20" fmla="*/ 468923 w 3839308"/>
              <a:gd name="connsiteY20" fmla="*/ 4722882 h 4758052"/>
              <a:gd name="connsiteX21" fmla="*/ 269631 w 3839308"/>
              <a:gd name="connsiteY21" fmla="*/ 4758052 h 4758052"/>
              <a:gd name="connsiteX22" fmla="*/ 29308 w 3839308"/>
              <a:gd name="connsiteY22" fmla="*/ 4719951 h 4758052"/>
              <a:gd name="connsiteX23" fmla="*/ 0 w 3839308"/>
              <a:gd name="connsiteY23" fmla="*/ 291560 h 4758052"/>
              <a:gd name="connsiteX24" fmla="*/ 29308 w 3839308"/>
              <a:gd name="connsiteY24" fmla="*/ 71751 h 4758052"/>
              <a:gd name="connsiteX0" fmla="*/ 29308 w 3839308"/>
              <a:gd name="connsiteY0" fmla="*/ 71751 h 5065565"/>
              <a:gd name="connsiteX1" fmla="*/ 222739 w 3839308"/>
              <a:gd name="connsiteY1" fmla="*/ 68820 h 5065565"/>
              <a:gd name="connsiteX2" fmla="*/ 492370 w 3839308"/>
              <a:gd name="connsiteY2" fmla="*/ 115713 h 5065565"/>
              <a:gd name="connsiteX3" fmla="*/ 750277 w 3839308"/>
              <a:gd name="connsiteY3" fmla="*/ 45375 h 5065565"/>
              <a:gd name="connsiteX4" fmla="*/ 867508 w 3839308"/>
              <a:gd name="connsiteY4" fmla="*/ 80544 h 5065565"/>
              <a:gd name="connsiteX5" fmla="*/ 1019908 w 3839308"/>
              <a:gd name="connsiteY5" fmla="*/ 45375 h 5065565"/>
              <a:gd name="connsiteX6" fmla="*/ 1172308 w 3839308"/>
              <a:gd name="connsiteY6" fmla="*/ 92267 h 5065565"/>
              <a:gd name="connsiteX7" fmla="*/ 1348154 w 3839308"/>
              <a:gd name="connsiteY7" fmla="*/ 80544 h 5065565"/>
              <a:gd name="connsiteX8" fmla="*/ 1524000 w 3839308"/>
              <a:gd name="connsiteY8" fmla="*/ 57098 h 5065565"/>
              <a:gd name="connsiteX9" fmla="*/ 1746738 w 3839308"/>
              <a:gd name="connsiteY9" fmla="*/ 92267 h 5065565"/>
              <a:gd name="connsiteX10" fmla="*/ 2039815 w 3839308"/>
              <a:gd name="connsiteY10" fmla="*/ 68821 h 5065565"/>
              <a:gd name="connsiteX11" fmla="*/ 2203938 w 3839308"/>
              <a:gd name="connsiteY11" fmla="*/ 33651 h 5065565"/>
              <a:gd name="connsiteX12" fmla="*/ 2473569 w 3839308"/>
              <a:gd name="connsiteY12" fmla="*/ 80544 h 5065565"/>
              <a:gd name="connsiteX13" fmla="*/ 2731477 w 3839308"/>
              <a:gd name="connsiteY13" fmla="*/ 21928 h 5065565"/>
              <a:gd name="connsiteX14" fmla="*/ 2942492 w 3839308"/>
              <a:gd name="connsiteY14" fmla="*/ 45375 h 5065565"/>
              <a:gd name="connsiteX15" fmla="*/ 3235569 w 3839308"/>
              <a:gd name="connsiteY15" fmla="*/ 21929 h 5065565"/>
              <a:gd name="connsiteX16" fmla="*/ 3634154 w 3839308"/>
              <a:gd name="connsiteY16" fmla="*/ 21929 h 5065565"/>
              <a:gd name="connsiteX17" fmla="*/ 3839308 w 3839308"/>
              <a:gd name="connsiteY17" fmla="*/ 71751 h 5065565"/>
              <a:gd name="connsiteX18" fmla="*/ 3839308 w 3839308"/>
              <a:gd name="connsiteY18" fmla="*/ 4719951 h 5065565"/>
              <a:gd name="connsiteX19" fmla="*/ 1019908 w 3839308"/>
              <a:gd name="connsiteY19" fmla="*/ 4722882 h 5065565"/>
              <a:gd name="connsiteX20" fmla="*/ 750277 w 3839308"/>
              <a:gd name="connsiteY20" fmla="*/ 4758051 h 5065565"/>
              <a:gd name="connsiteX21" fmla="*/ 468923 w 3839308"/>
              <a:gd name="connsiteY21" fmla="*/ 4722882 h 5065565"/>
              <a:gd name="connsiteX22" fmla="*/ 269631 w 3839308"/>
              <a:gd name="connsiteY22" fmla="*/ 4758052 h 5065565"/>
              <a:gd name="connsiteX23" fmla="*/ 29308 w 3839308"/>
              <a:gd name="connsiteY23" fmla="*/ 4719951 h 5065565"/>
              <a:gd name="connsiteX24" fmla="*/ 0 w 3839308"/>
              <a:gd name="connsiteY24" fmla="*/ 291560 h 5065565"/>
              <a:gd name="connsiteX25" fmla="*/ 29308 w 3839308"/>
              <a:gd name="connsiteY25" fmla="*/ 71751 h 5065565"/>
              <a:gd name="connsiteX0" fmla="*/ 29308 w 3839308"/>
              <a:gd name="connsiteY0" fmla="*/ 71751 h 5070814"/>
              <a:gd name="connsiteX1" fmla="*/ 222739 w 3839308"/>
              <a:gd name="connsiteY1" fmla="*/ 68820 h 5070814"/>
              <a:gd name="connsiteX2" fmla="*/ 492370 w 3839308"/>
              <a:gd name="connsiteY2" fmla="*/ 115713 h 5070814"/>
              <a:gd name="connsiteX3" fmla="*/ 750277 w 3839308"/>
              <a:gd name="connsiteY3" fmla="*/ 45375 h 5070814"/>
              <a:gd name="connsiteX4" fmla="*/ 867508 w 3839308"/>
              <a:gd name="connsiteY4" fmla="*/ 80544 h 5070814"/>
              <a:gd name="connsiteX5" fmla="*/ 1019908 w 3839308"/>
              <a:gd name="connsiteY5" fmla="*/ 45375 h 5070814"/>
              <a:gd name="connsiteX6" fmla="*/ 1172308 w 3839308"/>
              <a:gd name="connsiteY6" fmla="*/ 92267 h 5070814"/>
              <a:gd name="connsiteX7" fmla="*/ 1348154 w 3839308"/>
              <a:gd name="connsiteY7" fmla="*/ 80544 h 5070814"/>
              <a:gd name="connsiteX8" fmla="*/ 1524000 w 3839308"/>
              <a:gd name="connsiteY8" fmla="*/ 57098 h 5070814"/>
              <a:gd name="connsiteX9" fmla="*/ 1746738 w 3839308"/>
              <a:gd name="connsiteY9" fmla="*/ 92267 h 5070814"/>
              <a:gd name="connsiteX10" fmla="*/ 2039815 w 3839308"/>
              <a:gd name="connsiteY10" fmla="*/ 68821 h 5070814"/>
              <a:gd name="connsiteX11" fmla="*/ 2203938 w 3839308"/>
              <a:gd name="connsiteY11" fmla="*/ 33651 h 5070814"/>
              <a:gd name="connsiteX12" fmla="*/ 2473569 w 3839308"/>
              <a:gd name="connsiteY12" fmla="*/ 80544 h 5070814"/>
              <a:gd name="connsiteX13" fmla="*/ 2731477 w 3839308"/>
              <a:gd name="connsiteY13" fmla="*/ 21928 h 5070814"/>
              <a:gd name="connsiteX14" fmla="*/ 2942492 w 3839308"/>
              <a:gd name="connsiteY14" fmla="*/ 45375 h 5070814"/>
              <a:gd name="connsiteX15" fmla="*/ 3235569 w 3839308"/>
              <a:gd name="connsiteY15" fmla="*/ 21929 h 5070814"/>
              <a:gd name="connsiteX16" fmla="*/ 3634154 w 3839308"/>
              <a:gd name="connsiteY16" fmla="*/ 21929 h 5070814"/>
              <a:gd name="connsiteX17" fmla="*/ 3839308 w 3839308"/>
              <a:gd name="connsiteY17" fmla="*/ 71751 h 5070814"/>
              <a:gd name="connsiteX18" fmla="*/ 3839308 w 3839308"/>
              <a:gd name="connsiteY18" fmla="*/ 4719951 h 5070814"/>
              <a:gd name="connsiteX19" fmla="*/ 1324708 w 3839308"/>
              <a:gd name="connsiteY19" fmla="*/ 4734605 h 5070814"/>
              <a:gd name="connsiteX20" fmla="*/ 1019908 w 3839308"/>
              <a:gd name="connsiteY20" fmla="*/ 4722882 h 5070814"/>
              <a:gd name="connsiteX21" fmla="*/ 750277 w 3839308"/>
              <a:gd name="connsiteY21" fmla="*/ 4758051 h 5070814"/>
              <a:gd name="connsiteX22" fmla="*/ 468923 w 3839308"/>
              <a:gd name="connsiteY22" fmla="*/ 4722882 h 5070814"/>
              <a:gd name="connsiteX23" fmla="*/ 269631 w 3839308"/>
              <a:gd name="connsiteY23" fmla="*/ 4758052 h 5070814"/>
              <a:gd name="connsiteX24" fmla="*/ 29308 w 3839308"/>
              <a:gd name="connsiteY24" fmla="*/ 4719951 h 5070814"/>
              <a:gd name="connsiteX25" fmla="*/ 0 w 3839308"/>
              <a:gd name="connsiteY25" fmla="*/ 291560 h 5070814"/>
              <a:gd name="connsiteX26" fmla="*/ 29308 w 3839308"/>
              <a:gd name="connsiteY26" fmla="*/ 71751 h 5070814"/>
              <a:gd name="connsiteX0" fmla="*/ 29308 w 3839308"/>
              <a:gd name="connsiteY0" fmla="*/ 71751 h 5065151"/>
              <a:gd name="connsiteX1" fmla="*/ 222739 w 3839308"/>
              <a:gd name="connsiteY1" fmla="*/ 68820 h 5065151"/>
              <a:gd name="connsiteX2" fmla="*/ 492370 w 3839308"/>
              <a:gd name="connsiteY2" fmla="*/ 115713 h 5065151"/>
              <a:gd name="connsiteX3" fmla="*/ 750277 w 3839308"/>
              <a:gd name="connsiteY3" fmla="*/ 45375 h 5065151"/>
              <a:gd name="connsiteX4" fmla="*/ 867508 w 3839308"/>
              <a:gd name="connsiteY4" fmla="*/ 80544 h 5065151"/>
              <a:gd name="connsiteX5" fmla="*/ 1019908 w 3839308"/>
              <a:gd name="connsiteY5" fmla="*/ 45375 h 5065151"/>
              <a:gd name="connsiteX6" fmla="*/ 1172308 w 3839308"/>
              <a:gd name="connsiteY6" fmla="*/ 92267 h 5065151"/>
              <a:gd name="connsiteX7" fmla="*/ 1348154 w 3839308"/>
              <a:gd name="connsiteY7" fmla="*/ 80544 h 5065151"/>
              <a:gd name="connsiteX8" fmla="*/ 1524000 w 3839308"/>
              <a:gd name="connsiteY8" fmla="*/ 57098 h 5065151"/>
              <a:gd name="connsiteX9" fmla="*/ 1746738 w 3839308"/>
              <a:gd name="connsiteY9" fmla="*/ 92267 h 5065151"/>
              <a:gd name="connsiteX10" fmla="*/ 2039815 w 3839308"/>
              <a:gd name="connsiteY10" fmla="*/ 68821 h 5065151"/>
              <a:gd name="connsiteX11" fmla="*/ 2203938 w 3839308"/>
              <a:gd name="connsiteY11" fmla="*/ 33651 h 5065151"/>
              <a:gd name="connsiteX12" fmla="*/ 2473569 w 3839308"/>
              <a:gd name="connsiteY12" fmla="*/ 80544 h 5065151"/>
              <a:gd name="connsiteX13" fmla="*/ 2731477 w 3839308"/>
              <a:gd name="connsiteY13" fmla="*/ 21928 h 5065151"/>
              <a:gd name="connsiteX14" fmla="*/ 2942492 w 3839308"/>
              <a:gd name="connsiteY14" fmla="*/ 45375 h 5065151"/>
              <a:gd name="connsiteX15" fmla="*/ 3235569 w 3839308"/>
              <a:gd name="connsiteY15" fmla="*/ 21929 h 5065151"/>
              <a:gd name="connsiteX16" fmla="*/ 3634154 w 3839308"/>
              <a:gd name="connsiteY16" fmla="*/ 21929 h 5065151"/>
              <a:gd name="connsiteX17" fmla="*/ 3839308 w 3839308"/>
              <a:gd name="connsiteY17" fmla="*/ 71751 h 5065151"/>
              <a:gd name="connsiteX18" fmla="*/ 3839308 w 3839308"/>
              <a:gd name="connsiteY18" fmla="*/ 4719951 h 5065151"/>
              <a:gd name="connsiteX19" fmla="*/ 1547446 w 3839308"/>
              <a:gd name="connsiteY19" fmla="*/ 4711158 h 5065151"/>
              <a:gd name="connsiteX20" fmla="*/ 1324708 w 3839308"/>
              <a:gd name="connsiteY20" fmla="*/ 4734605 h 5065151"/>
              <a:gd name="connsiteX21" fmla="*/ 1019908 w 3839308"/>
              <a:gd name="connsiteY21" fmla="*/ 4722882 h 5065151"/>
              <a:gd name="connsiteX22" fmla="*/ 750277 w 3839308"/>
              <a:gd name="connsiteY22" fmla="*/ 4758051 h 5065151"/>
              <a:gd name="connsiteX23" fmla="*/ 468923 w 3839308"/>
              <a:gd name="connsiteY23" fmla="*/ 4722882 h 5065151"/>
              <a:gd name="connsiteX24" fmla="*/ 269631 w 3839308"/>
              <a:gd name="connsiteY24" fmla="*/ 4758052 h 5065151"/>
              <a:gd name="connsiteX25" fmla="*/ 29308 w 3839308"/>
              <a:gd name="connsiteY25" fmla="*/ 4719951 h 5065151"/>
              <a:gd name="connsiteX26" fmla="*/ 0 w 3839308"/>
              <a:gd name="connsiteY26" fmla="*/ 291560 h 5065151"/>
              <a:gd name="connsiteX27" fmla="*/ 29308 w 3839308"/>
              <a:gd name="connsiteY27" fmla="*/ 71751 h 5065151"/>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547446 w 3839308"/>
              <a:gd name="connsiteY20" fmla="*/ 4711158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81546"/>
              <a:gd name="connsiteX1" fmla="*/ 222739 w 3839308"/>
              <a:gd name="connsiteY1" fmla="*/ 68820 h 5081546"/>
              <a:gd name="connsiteX2" fmla="*/ 492370 w 3839308"/>
              <a:gd name="connsiteY2" fmla="*/ 115713 h 5081546"/>
              <a:gd name="connsiteX3" fmla="*/ 750277 w 3839308"/>
              <a:gd name="connsiteY3" fmla="*/ 45375 h 5081546"/>
              <a:gd name="connsiteX4" fmla="*/ 867508 w 3839308"/>
              <a:gd name="connsiteY4" fmla="*/ 80544 h 5081546"/>
              <a:gd name="connsiteX5" fmla="*/ 1019908 w 3839308"/>
              <a:gd name="connsiteY5" fmla="*/ 45375 h 5081546"/>
              <a:gd name="connsiteX6" fmla="*/ 1172308 w 3839308"/>
              <a:gd name="connsiteY6" fmla="*/ 92267 h 5081546"/>
              <a:gd name="connsiteX7" fmla="*/ 1348154 w 3839308"/>
              <a:gd name="connsiteY7" fmla="*/ 80544 h 5081546"/>
              <a:gd name="connsiteX8" fmla="*/ 1524000 w 3839308"/>
              <a:gd name="connsiteY8" fmla="*/ 57098 h 5081546"/>
              <a:gd name="connsiteX9" fmla="*/ 1746738 w 3839308"/>
              <a:gd name="connsiteY9" fmla="*/ 92267 h 5081546"/>
              <a:gd name="connsiteX10" fmla="*/ 2039815 w 3839308"/>
              <a:gd name="connsiteY10" fmla="*/ 68821 h 5081546"/>
              <a:gd name="connsiteX11" fmla="*/ 2203938 w 3839308"/>
              <a:gd name="connsiteY11" fmla="*/ 33651 h 5081546"/>
              <a:gd name="connsiteX12" fmla="*/ 2473569 w 3839308"/>
              <a:gd name="connsiteY12" fmla="*/ 80544 h 5081546"/>
              <a:gd name="connsiteX13" fmla="*/ 2731477 w 3839308"/>
              <a:gd name="connsiteY13" fmla="*/ 21928 h 5081546"/>
              <a:gd name="connsiteX14" fmla="*/ 2942492 w 3839308"/>
              <a:gd name="connsiteY14" fmla="*/ 45375 h 5081546"/>
              <a:gd name="connsiteX15" fmla="*/ 3235569 w 3839308"/>
              <a:gd name="connsiteY15" fmla="*/ 21929 h 5081546"/>
              <a:gd name="connsiteX16" fmla="*/ 3634154 w 3839308"/>
              <a:gd name="connsiteY16" fmla="*/ 21929 h 5081546"/>
              <a:gd name="connsiteX17" fmla="*/ 3839308 w 3839308"/>
              <a:gd name="connsiteY17" fmla="*/ 71751 h 5081546"/>
              <a:gd name="connsiteX18" fmla="*/ 3839308 w 3839308"/>
              <a:gd name="connsiteY18" fmla="*/ 4719951 h 5081546"/>
              <a:gd name="connsiteX19" fmla="*/ 1652954 w 3839308"/>
              <a:gd name="connsiteY19" fmla="*/ 4781498 h 5081546"/>
              <a:gd name="connsiteX20" fmla="*/ 1477108 w 3839308"/>
              <a:gd name="connsiteY20" fmla="*/ 4769773 h 5081546"/>
              <a:gd name="connsiteX21" fmla="*/ 1324708 w 3839308"/>
              <a:gd name="connsiteY21" fmla="*/ 4734605 h 5081546"/>
              <a:gd name="connsiteX22" fmla="*/ 1019908 w 3839308"/>
              <a:gd name="connsiteY22" fmla="*/ 4722882 h 5081546"/>
              <a:gd name="connsiteX23" fmla="*/ 750277 w 3839308"/>
              <a:gd name="connsiteY23" fmla="*/ 4758051 h 5081546"/>
              <a:gd name="connsiteX24" fmla="*/ 468923 w 3839308"/>
              <a:gd name="connsiteY24" fmla="*/ 4722882 h 5081546"/>
              <a:gd name="connsiteX25" fmla="*/ 269631 w 3839308"/>
              <a:gd name="connsiteY25" fmla="*/ 4758052 h 5081546"/>
              <a:gd name="connsiteX26" fmla="*/ 29308 w 3839308"/>
              <a:gd name="connsiteY26" fmla="*/ 4719951 h 5081546"/>
              <a:gd name="connsiteX27" fmla="*/ 0 w 3839308"/>
              <a:gd name="connsiteY27" fmla="*/ 291560 h 5081546"/>
              <a:gd name="connsiteX28" fmla="*/ 29308 w 3839308"/>
              <a:gd name="connsiteY28" fmla="*/ 71751 h 5081546"/>
              <a:gd name="connsiteX0" fmla="*/ 29308 w 3839308"/>
              <a:gd name="connsiteY0" fmla="*/ 71751 h 5077465"/>
              <a:gd name="connsiteX1" fmla="*/ 222739 w 3839308"/>
              <a:gd name="connsiteY1" fmla="*/ 68820 h 5077465"/>
              <a:gd name="connsiteX2" fmla="*/ 492370 w 3839308"/>
              <a:gd name="connsiteY2" fmla="*/ 115713 h 5077465"/>
              <a:gd name="connsiteX3" fmla="*/ 750277 w 3839308"/>
              <a:gd name="connsiteY3" fmla="*/ 45375 h 5077465"/>
              <a:gd name="connsiteX4" fmla="*/ 867508 w 3839308"/>
              <a:gd name="connsiteY4" fmla="*/ 80544 h 5077465"/>
              <a:gd name="connsiteX5" fmla="*/ 1019908 w 3839308"/>
              <a:gd name="connsiteY5" fmla="*/ 45375 h 5077465"/>
              <a:gd name="connsiteX6" fmla="*/ 1172308 w 3839308"/>
              <a:gd name="connsiteY6" fmla="*/ 92267 h 5077465"/>
              <a:gd name="connsiteX7" fmla="*/ 1348154 w 3839308"/>
              <a:gd name="connsiteY7" fmla="*/ 80544 h 5077465"/>
              <a:gd name="connsiteX8" fmla="*/ 1524000 w 3839308"/>
              <a:gd name="connsiteY8" fmla="*/ 57098 h 5077465"/>
              <a:gd name="connsiteX9" fmla="*/ 1746738 w 3839308"/>
              <a:gd name="connsiteY9" fmla="*/ 92267 h 5077465"/>
              <a:gd name="connsiteX10" fmla="*/ 2039815 w 3839308"/>
              <a:gd name="connsiteY10" fmla="*/ 68821 h 5077465"/>
              <a:gd name="connsiteX11" fmla="*/ 2203938 w 3839308"/>
              <a:gd name="connsiteY11" fmla="*/ 33651 h 5077465"/>
              <a:gd name="connsiteX12" fmla="*/ 2473569 w 3839308"/>
              <a:gd name="connsiteY12" fmla="*/ 80544 h 5077465"/>
              <a:gd name="connsiteX13" fmla="*/ 2731477 w 3839308"/>
              <a:gd name="connsiteY13" fmla="*/ 21928 h 5077465"/>
              <a:gd name="connsiteX14" fmla="*/ 2942492 w 3839308"/>
              <a:gd name="connsiteY14" fmla="*/ 45375 h 5077465"/>
              <a:gd name="connsiteX15" fmla="*/ 3235569 w 3839308"/>
              <a:gd name="connsiteY15" fmla="*/ 21929 h 5077465"/>
              <a:gd name="connsiteX16" fmla="*/ 3634154 w 3839308"/>
              <a:gd name="connsiteY16" fmla="*/ 21929 h 5077465"/>
              <a:gd name="connsiteX17" fmla="*/ 3839308 w 3839308"/>
              <a:gd name="connsiteY17" fmla="*/ 71751 h 5077465"/>
              <a:gd name="connsiteX18" fmla="*/ 3839308 w 3839308"/>
              <a:gd name="connsiteY18" fmla="*/ 4719951 h 5077465"/>
              <a:gd name="connsiteX19" fmla="*/ 1910861 w 3839308"/>
              <a:gd name="connsiteY19" fmla="*/ 4758050 h 5077465"/>
              <a:gd name="connsiteX20" fmla="*/ 1652954 w 3839308"/>
              <a:gd name="connsiteY20" fmla="*/ 4781498 h 5077465"/>
              <a:gd name="connsiteX21" fmla="*/ 1477108 w 3839308"/>
              <a:gd name="connsiteY21" fmla="*/ 4769773 h 5077465"/>
              <a:gd name="connsiteX22" fmla="*/ 1324708 w 3839308"/>
              <a:gd name="connsiteY22" fmla="*/ 4734605 h 5077465"/>
              <a:gd name="connsiteX23" fmla="*/ 1019908 w 3839308"/>
              <a:gd name="connsiteY23" fmla="*/ 4722882 h 5077465"/>
              <a:gd name="connsiteX24" fmla="*/ 750277 w 3839308"/>
              <a:gd name="connsiteY24" fmla="*/ 4758051 h 5077465"/>
              <a:gd name="connsiteX25" fmla="*/ 468923 w 3839308"/>
              <a:gd name="connsiteY25" fmla="*/ 4722882 h 5077465"/>
              <a:gd name="connsiteX26" fmla="*/ 269631 w 3839308"/>
              <a:gd name="connsiteY26" fmla="*/ 4758052 h 5077465"/>
              <a:gd name="connsiteX27" fmla="*/ 29308 w 3839308"/>
              <a:gd name="connsiteY27" fmla="*/ 4719951 h 5077465"/>
              <a:gd name="connsiteX28" fmla="*/ 0 w 3839308"/>
              <a:gd name="connsiteY28" fmla="*/ 291560 h 5077465"/>
              <a:gd name="connsiteX29" fmla="*/ 29308 w 3839308"/>
              <a:gd name="connsiteY29" fmla="*/ 71751 h 5077465"/>
              <a:gd name="connsiteX0" fmla="*/ 29308 w 3839308"/>
              <a:gd name="connsiteY0" fmla="*/ 71751 h 5075206"/>
              <a:gd name="connsiteX1" fmla="*/ 222739 w 3839308"/>
              <a:gd name="connsiteY1" fmla="*/ 68820 h 5075206"/>
              <a:gd name="connsiteX2" fmla="*/ 492370 w 3839308"/>
              <a:gd name="connsiteY2" fmla="*/ 115713 h 5075206"/>
              <a:gd name="connsiteX3" fmla="*/ 750277 w 3839308"/>
              <a:gd name="connsiteY3" fmla="*/ 45375 h 5075206"/>
              <a:gd name="connsiteX4" fmla="*/ 867508 w 3839308"/>
              <a:gd name="connsiteY4" fmla="*/ 80544 h 5075206"/>
              <a:gd name="connsiteX5" fmla="*/ 1019908 w 3839308"/>
              <a:gd name="connsiteY5" fmla="*/ 45375 h 5075206"/>
              <a:gd name="connsiteX6" fmla="*/ 1172308 w 3839308"/>
              <a:gd name="connsiteY6" fmla="*/ 92267 h 5075206"/>
              <a:gd name="connsiteX7" fmla="*/ 1348154 w 3839308"/>
              <a:gd name="connsiteY7" fmla="*/ 80544 h 5075206"/>
              <a:gd name="connsiteX8" fmla="*/ 1524000 w 3839308"/>
              <a:gd name="connsiteY8" fmla="*/ 57098 h 5075206"/>
              <a:gd name="connsiteX9" fmla="*/ 1746738 w 3839308"/>
              <a:gd name="connsiteY9" fmla="*/ 92267 h 5075206"/>
              <a:gd name="connsiteX10" fmla="*/ 2039815 w 3839308"/>
              <a:gd name="connsiteY10" fmla="*/ 68821 h 5075206"/>
              <a:gd name="connsiteX11" fmla="*/ 2203938 w 3839308"/>
              <a:gd name="connsiteY11" fmla="*/ 33651 h 5075206"/>
              <a:gd name="connsiteX12" fmla="*/ 2473569 w 3839308"/>
              <a:gd name="connsiteY12" fmla="*/ 80544 h 5075206"/>
              <a:gd name="connsiteX13" fmla="*/ 2731477 w 3839308"/>
              <a:gd name="connsiteY13" fmla="*/ 21928 h 5075206"/>
              <a:gd name="connsiteX14" fmla="*/ 2942492 w 3839308"/>
              <a:gd name="connsiteY14" fmla="*/ 45375 h 5075206"/>
              <a:gd name="connsiteX15" fmla="*/ 3235569 w 3839308"/>
              <a:gd name="connsiteY15" fmla="*/ 21929 h 5075206"/>
              <a:gd name="connsiteX16" fmla="*/ 3634154 w 3839308"/>
              <a:gd name="connsiteY16" fmla="*/ 21929 h 5075206"/>
              <a:gd name="connsiteX17" fmla="*/ 3839308 w 3839308"/>
              <a:gd name="connsiteY17" fmla="*/ 71751 h 5075206"/>
              <a:gd name="connsiteX18" fmla="*/ 3839308 w 3839308"/>
              <a:gd name="connsiteY18" fmla="*/ 4719951 h 5075206"/>
              <a:gd name="connsiteX19" fmla="*/ 2051538 w 3839308"/>
              <a:gd name="connsiteY19" fmla="*/ 4746328 h 5075206"/>
              <a:gd name="connsiteX20" fmla="*/ 1910861 w 3839308"/>
              <a:gd name="connsiteY20" fmla="*/ 4758050 h 5075206"/>
              <a:gd name="connsiteX21" fmla="*/ 1652954 w 3839308"/>
              <a:gd name="connsiteY21" fmla="*/ 4781498 h 5075206"/>
              <a:gd name="connsiteX22" fmla="*/ 1477108 w 3839308"/>
              <a:gd name="connsiteY22" fmla="*/ 4769773 h 5075206"/>
              <a:gd name="connsiteX23" fmla="*/ 1324708 w 3839308"/>
              <a:gd name="connsiteY23" fmla="*/ 4734605 h 5075206"/>
              <a:gd name="connsiteX24" fmla="*/ 1019908 w 3839308"/>
              <a:gd name="connsiteY24" fmla="*/ 4722882 h 5075206"/>
              <a:gd name="connsiteX25" fmla="*/ 750277 w 3839308"/>
              <a:gd name="connsiteY25" fmla="*/ 4758051 h 5075206"/>
              <a:gd name="connsiteX26" fmla="*/ 468923 w 3839308"/>
              <a:gd name="connsiteY26" fmla="*/ 4722882 h 5075206"/>
              <a:gd name="connsiteX27" fmla="*/ 269631 w 3839308"/>
              <a:gd name="connsiteY27" fmla="*/ 4758052 h 5075206"/>
              <a:gd name="connsiteX28" fmla="*/ 29308 w 3839308"/>
              <a:gd name="connsiteY28" fmla="*/ 4719951 h 5075206"/>
              <a:gd name="connsiteX29" fmla="*/ 0 w 3839308"/>
              <a:gd name="connsiteY29" fmla="*/ 291560 h 5075206"/>
              <a:gd name="connsiteX30" fmla="*/ 29308 w 3839308"/>
              <a:gd name="connsiteY30" fmla="*/ 71751 h 5075206"/>
              <a:gd name="connsiteX0" fmla="*/ 29308 w 3839308"/>
              <a:gd name="connsiteY0" fmla="*/ 71751 h 5073916"/>
              <a:gd name="connsiteX1" fmla="*/ 222739 w 3839308"/>
              <a:gd name="connsiteY1" fmla="*/ 68820 h 5073916"/>
              <a:gd name="connsiteX2" fmla="*/ 492370 w 3839308"/>
              <a:gd name="connsiteY2" fmla="*/ 115713 h 5073916"/>
              <a:gd name="connsiteX3" fmla="*/ 750277 w 3839308"/>
              <a:gd name="connsiteY3" fmla="*/ 45375 h 5073916"/>
              <a:gd name="connsiteX4" fmla="*/ 867508 w 3839308"/>
              <a:gd name="connsiteY4" fmla="*/ 80544 h 5073916"/>
              <a:gd name="connsiteX5" fmla="*/ 1019908 w 3839308"/>
              <a:gd name="connsiteY5" fmla="*/ 45375 h 5073916"/>
              <a:gd name="connsiteX6" fmla="*/ 1172308 w 3839308"/>
              <a:gd name="connsiteY6" fmla="*/ 92267 h 5073916"/>
              <a:gd name="connsiteX7" fmla="*/ 1348154 w 3839308"/>
              <a:gd name="connsiteY7" fmla="*/ 80544 h 5073916"/>
              <a:gd name="connsiteX8" fmla="*/ 1524000 w 3839308"/>
              <a:gd name="connsiteY8" fmla="*/ 57098 h 5073916"/>
              <a:gd name="connsiteX9" fmla="*/ 1746738 w 3839308"/>
              <a:gd name="connsiteY9" fmla="*/ 92267 h 5073916"/>
              <a:gd name="connsiteX10" fmla="*/ 2039815 w 3839308"/>
              <a:gd name="connsiteY10" fmla="*/ 68821 h 5073916"/>
              <a:gd name="connsiteX11" fmla="*/ 2203938 w 3839308"/>
              <a:gd name="connsiteY11" fmla="*/ 33651 h 5073916"/>
              <a:gd name="connsiteX12" fmla="*/ 2473569 w 3839308"/>
              <a:gd name="connsiteY12" fmla="*/ 80544 h 5073916"/>
              <a:gd name="connsiteX13" fmla="*/ 2731477 w 3839308"/>
              <a:gd name="connsiteY13" fmla="*/ 21928 h 5073916"/>
              <a:gd name="connsiteX14" fmla="*/ 2942492 w 3839308"/>
              <a:gd name="connsiteY14" fmla="*/ 45375 h 5073916"/>
              <a:gd name="connsiteX15" fmla="*/ 3235569 w 3839308"/>
              <a:gd name="connsiteY15" fmla="*/ 21929 h 5073916"/>
              <a:gd name="connsiteX16" fmla="*/ 3634154 w 3839308"/>
              <a:gd name="connsiteY16" fmla="*/ 21929 h 5073916"/>
              <a:gd name="connsiteX17" fmla="*/ 3839308 w 3839308"/>
              <a:gd name="connsiteY17" fmla="*/ 71751 h 5073916"/>
              <a:gd name="connsiteX18" fmla="*/ 3839308 w 3839308"/>
              <a:gd name="connsiteY18" fmla="*/ 4719951 h 5073916"/>
              <a:gd name="connsiteX19" fmla="*/ 2731476 w 3839308"/>
              <a:gd name="connsiteY19" fmla="*/ 4699435 h 5073916"/>
              <a:gd name="connsiteX20" fmla="*/ 2051538 w 3839308"/>
              <a:gd name="connsiteY20" fmla="*/ 4746328 h 5073916"/>
              <a:gd name="connsiteX21" fmla="*/ 1910861 w 3839308"/>
              <a:gd name="connsiteY21" fmla="*/ 4758050 h 5073916"/>
              <a:gd name="connsiteX22" fmla="*/ 1652954 w 3839308"/>
              <a:gd name="connsiteY22" fmla="*/ 4781498 h 5073916"/>
              <a:gd name="connsiteX23" fmla="*/ 1477108 w 3839308"/>
              <a:gd name="connsiteY23" fmla="*/ 4769773 h 5073916"/>
              <a:gd name="connsiteX24" fmla="*/ 1324708 w 3839308"/>
              <a:gd name="connsiteY24" fmla="*/ 4734605 h 5073916"/>
              <a:gd name="connsiteX25" fmla="*/ 1019908 w 3839308"/>
              <a:gd name="connsiteY25" fmla="*/ 4722882 h 5073916"/>
              <a:gd name="connsiteX26" fmla="*/ 750277 w 3839308"/>
              <a:gd name="connsiteY26" fmla="*/ 4758051 h 5073916"/>
              <a:gd name="connsiteX27" fmla="*/ 468923 w 3839308"/>
              <a:gd name="connsiteY27" fmla="*/ 4722882 h 5073916"/>
              <a:gd name="connsiteX28" fmla="*/ 269631 w 3839308"/>
              <a:gd name="connsiteY28" fmla="*/ 4758052 h 5073916"/>
              <a:gd name="connsiteX29" fmla="*/ 29308 w 3839308"/>
              <a:gd name="connsiteY29" fmla="*/ 4719951 h 5073916"/>
              <a:gd name="connsiteX30" fmla="*/ 0 w 3839308"/>
              <a:gd name="connsiteY30" fmla="*/ 291560 h 5073916"/>
              <a:gd name="connsiteX31" fmla="*/ 29308 w 3839308"/>
              <a:gd name="connsiteY31" fmla="*/ 71751 h 5073916"/>
              <a:gd name="connsiteX0" fmla="*/ 29308 w 3839308"/>
              <a:gd name="connsiteY0" fmla="*/ 71751 h 5076041"/>
              <a:gd name="connsiteX1" fmla="*/ 222739 w 3839308"/>
              <a:gd name="connsiteY1" fmla="*/ 68820 h 5076041"/>
              <a:gd name="connsiteX2" fmla="*/ 492370 w 3839308"/>
              <a:gd name="connsiteY2" fmla="*/ 115713 h 5076041"/>
              <a:gd name="connsiteX3" fmla="*/ 750277 w 3839308"/>
              <a:gd name="connsiteY3" fmla="*/ 45375 h 5076041"/>
              <a:gd name="connsiteX4" fmla="*/ 867508 w 3839308"/>
              <a:gd name="connsiteY4" fmla="*/ 80544 h 5076041"/>
              <a:gd name="connsiteX5" fmla="*/ 1019908 w 3839308"/>
              <a:gd name="connsiteY5" fmla="*/ 45375 h 5076041"/>
              <a:gd name="connsiteX6" fmla="*/ 1172308 w 3839308"/>
              <a:gd name="connsiteY6" fmla="*/ 92267 h 5076041"/>
              <a:gd name="connsiteX7" fmla="*/ 1348154 w 3839308"/>
              <a:gd name="connsiteY7" fmla="*/ 80544 h 5076041"/>
              <a:gd name="connsiteX8" fmla="*/ 1524000 w 3839308"/>
              <a:gd name="connsiteY8" fmla="*/ 57098 h 5076041"/>
              <a:gd name="connsiteX9" fmla="*/ 1746738 w 3839308"/>
              <a:gd name="connsiteY9" fmla="*/ 92267 h 5076041"/>
              <a:gd name="connsiteX10" fmla="*/ 2039815 w 3839308"/>
              <a:gd name="connsiteY10" fmla="*/ 68821 h 5076041"/>
              <a:gd name="connsiteX11" fmla="*/ 2203938 w 3839308"/>
              <a:gd name="connsiteY11" fmla="*/ 33651 h 5076041"/>
              <a:gd name="connsiteX12" fmla="*/ 2473569 w 3839308"/>
              <a:gd name="connsiteY12" fmla="*/ 80544 h 5076041"/>
              <a:gd name="connsiteX13" fmla="*/ 2731477 w 3839308"/>
              <a:gd name="connsiteY13" fmla="*/ 21928 h 5076041"/>
              <a:gd name="connsiteX14" fmla="*/ 2942492 w 3839308"/>
              <a:gd name="connsiteY14" fmla="*/ 45375 h 5076041"/>
              <a:gd name="connsiteX15" fmla="*/ 3235569 w 3839308"/>
              <a:gd name="connsiteY15" fmla="*/ 21929 h 5076041"/>
              <a:gd name="connsiteX16" fmla="*/ 3634154 w 3839308"/>
              <a:gd name="connsiteY16" fmla="*/ 21929 h 5076041"/>
              <a:gd name="connsiteX17" fmla="*/ 3839308 w 3839308"/>
              <a:gd name="connsiteY17" fmla="*/ 71751 h 5076041"/>
              <a:gd name="connsiteX18" fmla="*/ 3839308 w 3839308"/>
              <a:gd name="connsiteY18" fmla="*/ 4719951 h 5076041"/>
              <a:gd name="connsiteX19" fmla="*/ 2848707 w 3839308"/>
              <a:gd name="connsiteY19" fmla="*/ 4734605 h 5076041"/>
              <a:gd name="connsiteX20" fmla="*/ 2731476 w 3839308"/>
              <a:gd name="connsiteY20" fmla="*/ 4699435 h 5076041"/>
              <a:gd name="connsiteX21" fmla="*/ 2051538 w 3839308"/>
              <a:gd name="connsiteY21" fmla="*/ 4746328 h 5076041"/>
              <a:gd name="connsiteX22" fmla="*/ 1910861 w 3839308"/>
              <a:gd name="connsiteY22" fmla="*/ 4758050 h 5076041"/>
              <a:gd name="connsiteX23" fmla="*/ 1652954 w 3839308"/>
              <a:gd name="connsiteY23" fmla="*/ 4781498 h 5076041"/>
              <a:gd name="connsiteX24" fmla="*/ 1477108 w 3839308"/>
              <a:gd name="connsiteY24" fmla="*/ 4769773 h 5076041"/>
              <a:gd name="connsiteX25" fmla="*/ 1324708 w 3839308"/>
              <a:gd name="connsiteY25" fmla="*/ 4734605 h 5076041"/>
              <a:gd name="connsiteX26" fmla="*/ 1019908 w 3839308"/>
              <a:gd name="connsiteY26" fmla="*/ 4722882 h 5076041"/>
              <a:gd name="connsiteX27" fmla="*/ 750277 w 3839308"/>
              <a:gd name="connsiteY27" fmla="*/ 4758051 h 5076041"/>
              <a:gd name="connsiteX28" fmla="*/ 468923 w 3839308"/>
              <a:gd name="connsiteY28" fmla="*/ 4722882 h 5076041"/>
              <a:gd name="connsiteX29" fmla="*/ 269631 w 3839308"/>
              <a:gd name="connsiteY29" fmla="*/ 4758052 h 5076041"/>
              <a:gd name="connsiteX30" fmla="*/ 29308 w 3839308"/>
              <a:gd name="connsiteY30" fmla="*/ 4719951 h 5076041"/>
              <a:gd name="connsiteX31" fmla="*/ 0 w 3839308"/>
              <a:gd name="connsiteY31" fmla="*/ 291560 h 5076041"/>
              <a:gd name="connsiteX32" fmla="*/ 29308 w 3839308"/>
              <a:gd name="connsiteY32" fmla="*/ 71751 h 5076041"/>
              <a:gd name="connsiteX0" fmla="*/ 29308 w 3839308"/>
              <a:gd name="connsiteY0" fmla="*/ 71751 h 5077318"/>
              <a:gd name="connsiteX1" fmla="*/ 222739 w 3839308"/>
              <a:gd name="connsiteY1" fmla="*/ 68820 h 5077318"/>
              <a:gd name="connsiteX2" fmla="*/ 492370 w 3839308"/>
              <a:gd name="connsiteY2" fmla="*/ 115713 h 5077318"/>
              <a:gd name="connsiteX3" fmla="*/ 750277 w 3839308"/>
              <a:gd name="connsiteY3" fmla="*/ 45375 h 5077318"/>
              <a:gd name="connsiteX4" fmla="*/ 867508 w 3839308"/>
              <a:gd name="connsiteY4" fmla="*/ 80544 h 5077318"/>
              <a:gd name="connsiteX5" fmla="*/ 1019908 w 3839308"/>
              <a:gd name="connsiteY5" fmla="*/ 45375 h 5077318"/>
              <a:gd name="connsiteX6" fmla="*/ 1172308 w 3839308"/>
              <a:gd name="connsiteY6" fmla="*/ 92267 h 5077318"/>
              <a:gd name="connsiteX7" fmla="*/ 1348154 w 3839308"/>
              <a:gd name="connsiteY7" fmla="*/ 80544 h 5077318"/>
              <a:gd name="connsiteX8" fmla="*/ 1524000 w 3839308"/>
              <a:gd name="connsiteY8" fmla="*/ 57098 h 5077318"/>
              <a:gd name="connsiteX9" fmla="*/ 1746738 w 3839308"/>
              <a:gd name="connsiteY9" fmla="*/ 92267 h 5077318"/>
              <a:gd name="connsiteX10" fmla="*/ 2039815 w 3839308"/>
              <a:gd name="connsiteY10" fmla="*/ 68821 h 5077318"/>
              <a:gd name="connsiteX11" fmla="*/ 2203938 w 3839308"/>
              <a:gd name="connsiteY11" fmla="*/ 33651 h 5077318"/>
              <a:gd name="connsiteX12" fmla="*/ 2473569 w 3839308"/>
              <a:gd name="connsiteY12" fmla="*/ 80544 h 5077318"/>
              <a:gd name="connsiteX13" fmla="*/ 2731477 w 3839308"/>
              <a:gd name="connsiteY13" fmla="*/ 21928 h 5077318"/>
              <a:gd name="connsiteX14" fmla="*/ 2942492 w 3839308"/>
              <a:gd name="connsiteY14" fmla="*/ 45375 h 5077318"/>
              <a:gd name="connsiteX15" fmla="*/ 3235569 w 3839308"/>
              <a:gd name="connsiteY15" fmla="*/ 21929 h 5077318"/>
              <a:gd name="connsiteX16" fmla="*/ 3634154 w 3839308"/>
              <a:gd name="connsiteY16" fmla="*/ 21929 h 5077318"/>
              <a:gd name="connsiteX17" fmla="*/ 3839308 w 3839308"/>
              <a:gd name="connsiteY17" fmla="*/ 71751 h 5077318"/>
              <a:gd name="connsiteX18" fmla="*/ 3839308 w 3839308"/>
              <a:gd name="connsiteY18" fmla="*/ 4719951 h 5077318"/>
              <a:gd name="connsiteX19" fmla="*/ 3212123 w 3839308"/>
              <a:gd name="connsiteY19" fmla="*/ 4734605 h 5077318"/>
              <a:gd name="connsiteX20" fmla="*/ 2848707 w 3839308"/>
              <a:gd name="connsiteY20" fmla="*/ 4734605 h 5077318"/>
              <a:gd name="connsiteX21" fmla="*/ 2731476 w 3839308"/>
              <a:gd name="connsiteY21" fmla="*/ 4699435 h 5077318"/>
              <a:gd name="connsiteX22" fmla="*/ 2051538 w 3839308"/>
              <a:gd name="connsiteY22" fmla="*/ 4746328 h 5077318"/>
              <a:gd name="connsiteX23" fmla="*/ 1910861 w 3839308"/>
              <a:gd name="connsiteY23" fmla="*/ 4758050 h 5077318"/>
              <a:gd name="connsiteX24" fmla="*/ 1652954 w 3839308"/>
              <a:gd name="connsiteY24" fmla="*/ 4781498 h 5077318"/>
              <a:gd name="connsiteX25" fmla="*/ 1477108 w 3839308"/>
              <a:gd name="connsiteY25" fmla="*/ 4769773 h 5077318"/>
              <a:gd name="connsiteX26" fmla="*/ 1324708 w 3839308"/>
              <a:gd name="connsiteY26" fmla="*/ 4734605 h 5077318"/>
              <a:gd name="connsiteX27" fmla="*/ 1019908 w 3839308"/>
              <a:gd name="connsiteY27" fmla="*/ 4722882 h 5077318"/>
              <a:gd name="connsiteX28" fmla="*/ 750277 w 3839308"/>
              <a:gd name="connsiteY28" fmla="*/ 4758051 h 5077318"/>
              <a:gd name="connsiteX29" fmla="*/ 468923 w 3839308"/>
              <a:gd name="connsiteY29" fmla="*/ 4722882 h 5077318"/>
              <a:gd name="connsiteX30" fmla="*/ 269631 w 3839308"/>
              <a:gd name="connsiteY30" fmla="*/ 4758052 h 5077318"/>
              <a:gd name="connsiteX31" fmla="*/ 29308 w 3839308"/>
              <a:gd name="connsiteY31" fmla="*/ 4719951 h 5077318"/>
              <a:gd name="connsiteX32" fmla="*/ 0 w 3839308"/>
              <a:gd name="connsiteY32" fmla="*/ 291560 h 5077318"/>
              <a:gd name="connsiteX33" fmla="*/ 29308 w 3839308"/>
              <a:gd name="connsiteY33" fmla="*/ 71751 h 5077318"/>
              <a:gd name="connsiteX0" fmla="*/ 29308 w 3839308"/>
              <a:gd name="connsiteY0" fmla="*/ 71751 h 5072966"/>
              <a:gd name="connsiteX1" fmla="*/ 222739 w 3839308"/>
              <a:gd name="connsiteY1" fmla="*/ 68820 h 5072966"/>
              <a:gd name="connsiteX2" fmla="*/ 492370 w 3839308"/>
              <a:gd name="connsiteY2" fmla="*/ 115713 h 5072966"/>
              <a:gd name="connsiteX3" fmla="*/ 750277 w 3839308"/>
              <a:gd name="connsiteY3" fmla="*/ 45375 h 5072966"/>
              <a:gd name="connsiteX4" fmla="*/ 867508 w 3839308"/>
              <a:gd name="connsiteY4" fmla="*/ 80544 h 5072966"/>
              <a:gd name="connsiteX5" fmla="*/ 1019908 w 3839308"/>
              <a:gd name="connsiteY5" fmla="*/ 45375 h 5072966"/>
              <a:gd name="connsiteX6" fmla="*/ 1172308 w 3839308"/>
              <a:gd name="connsiteY6" fmla="*/ 92267 h 5072966"/>
              <a:gd name="connsiteX7" fmla="*/ 1348154 w 3839308"/>
              <a:gd name="connsiteY7" fmla="*/ 80544 h 5072966"/>
              <a:gd name="connsiteX8" fmla="*/ 1524000 w 3839308"/>
              <a:gd name="connsiteY8" fmla="*/ 57098 h 5072966"/>
              <a:gd name="connsiteX9" fmla="*/ 1746738 w 3839308"/>
              <a:gd name="connsiteY9" fmla="*/ 92267 h 5072966"/>
              <a:gd name="connsiteX10" fmla="*/ 2039815 w 3839308"/>
              <a:gd name="connsiteY10" fmla="*/ 68821 h 5072966"/>
              <a:gd name="connsiteX11" fmla="*/ 2203938 w 3839308"/>
              <a:gd name="connsiteY11" fmla="*/ 33651 h 5072966"/>
              <a:gd name="connsiteX12" fmla="*/ 2473569 w 3839308"/>
              <a:gd name="connsiteY12" fmla="*/ 80544 h 5072966"/>
              <a:gd name="connsiteX13" fmla="*/ 2731477 w 3839308"/>
              <a:gd name="connsiteY13" fmla="*/ 21928 h 5072966"/>
              <a:gd name="connsiteX14" fmla="*/ 2942492 w 3839308"/>
              <a:gd name="connsiteY14" fmla="*/ 45375 h 5072966"/>
              <a:gd name="connsiteX15" fmla="*/ 3235569 w 3839308"/>
              <a:gd name="connsiteY15" fmla="*/ 21929 h 5072966"/>
              <a:gd name="connsiteX16" fmla="*/ 3634154 w 3839308"/>
              <a:gd name="connsiteY16" fmla="*/ 21929 h 5072966"/>
              <a:gd name="connsiteX17" fmla="*/ 3839308 w 3839308"/>
              <a:gd name="connsiteY17" fmla="*/ 71751 h 5072966"/>
              <a:gd name="connsiteX18" fmla="*/ 3839308 w 3839308"/>
              <a:gd name="connsiteY18" fmla="*/ 4719951 h 5072966"/>
              <a:gd name="connsiteX19" fmla="*/ 3317630 w 3839308"/>
              <a:gd name="connsiteY19" fmla="*/ 4711157 h 5072966"/>
              <a:gd name="connsiteX20" fmla="*/ 3212123 w 3839308"/>
              <a:gd name="connsiteY20" fmla="*/ 4734605 h 5072966"/>
              <a:gd name="connsiteX21" fmla="*/ 2848707 w 3839308"/>
              <a:gd name="connsiteY21" fmla="*/ 4734605 h 5072966"/>
              <a:gd name="connsiteX22" fmla="*/ 2731476 w 3839308"/>
              <a:gd name="connsiteY22" fmla="*/ 4699435 h 5072966"/>
              <a:gd name="connsiteX23" fmla="*/ 2051538 w 3839308"/>
              <a:gd name="connsiteY23" fmla="*/ 4746328 h 5072966"/>
              <a:gd name="connsiteX24" fmla="*/ 1910861 w 3839308"/>
              <a:gd name="connsiteY24" fmla="*/ 4758050 h 5072966"/>
              <a:gd name="connsiteX25" fmla="*/ 1652954 w 3839308"/>
              <a:gd name="connsiteY25" fmla="*/ 4781498 h 5072966"/>
              <a:gd name="connsiteX26" fmla="*/ 1477108 w 3839308"/>
              <a:gd name="connsiteY26" fmla="*/ 4769773 h 5072966"/>
              <a:gd name="connsiteX27" fmla="*/ 1324708 w 3839308"/>
              <a:gd name="connsiteY27" fmla="*/ 4734605 h 5072966"/>
              <a:gd name="connsiteX28" fmla="*/ 1019908 w 3839308"/>
              <a:gd name="connsiteY28" fmla="*/ 4722882 h 5072966"/>
              <a:gd name="connsiteX29" fmla="*/ 750277 w 3839308"/>
              <a:gd name="connsiteY29" fmla="*/ 4758051 h 5072966"/>
              <a:gd name="connsiteX30" fmla="*/ 468923 w 3839308"/>
              <a:gd name="connsiteY30" fmla="*/ 4722882 h 5072966"/>
              <a:gd name="connsiteX31" fmla="*/ 269631 w 3839308"/>
              <a:gd name="connsiteY31" fmla="*/ 4758052 h 5072966"/>
              <a:gd name="connsiteX32" fmla="*/ 29308 w 3839308"/>
              <a:gd name="connsiteY32" fmla="*/ 4719951 h 5072966"/>
              <a:gd name="connsiteX33" fmla="*/ 0 w 3839308"/>
              <a:gd name="connsiteY33" fmla="*/ 291560 h 5072966"/>
              <a:gd name="connsiteX34" fmla="*/ 29308 w 3839308"/>
              <a:gd name="connsiteY34" fmla="*/ 71751 h 5072966"/>
              <a:gd name="connsiteX0" fmla="*/ 29308 w 3839308"/>
              <a:gd name="connsiteY0" fmla="*/ 71751 h 5079070"/>
              <a:gd name="connsiteX1" fmla="*/ 222739 w 3839308"/>
              <a:gd name="connsiteY1" fmla="*/ 68820 h 5079070"/>
              <a:gd name="connsiteX2" fmla="*/ 492370 w 3839308"/>
              <a:gd name="connsiteY2" fmla="*/ 115713 h 5079070"/>
              <a:gd name="connsiteX3" fmla="*/ 750277 w 3839308"/>
              <a:gd name="connsiteY3" fmla="*/ 45375 h 5079070"/>
              <a:gd name="connsiteX4" fmla="*/ 867508 w 3839308"/>
              <a:gd name="connsiteY4" fmla="*/ 80544 h 5079070"/>
              <a:gd name="connsiteX5" fmla="*/ 1019908 w 3839308"/>
              <a:gd name="connsiteY5" fmla="*/ 45375 h 5079070"/>
              <a:gd name="connsiteX6" fmla="*/ 1172308 w 3839308"/>
              <a:gd name="connsiteY6" fmla="*/ 92267 h 5079070"/>
              <a:gd name="connsiteX7" fmla="*/ 1348154 w 3839308"/>
              <a:gd name="connsiteY7" fmla="*/ 80544 h 5079070"/>
              <a:gd name="connsiteX8" fmla="*/ 1524000 w 3839308"/>
              <a:gd name="connsiteY8" fmla="*/ 57098 h 5079070"/>
              <a:gd name="connsiteX9" fmla="*/ 1746738 w 3839308"/>
              <a:gd name="connsiteY9" fmla="*/ 92267 h 5079070"/>
              <a:gd name="connsiteX10" fmla="*/ 2039815 w 3839308"/>
              <a:gd name="connsiteY10" fmla="*/ 68821 h 5079070"/>
              <a:gd name="connsiteX11" fmla="*/ 2203938 w 3839308"/>
              <a:gd name="connsiteY11" fmla="*/ 33651 h 5079070"/>
              <a:gd name="connsiteX12" fmla="*/ 2473569 w 3839308"/>
              <a:gd name="connsiteY12" fmla="*/ 80544 h 5079070"/>
              <a:gd name="connsiteX13" fmla="*/ 2731477 w 3839308"/>
              <a:gd name="connsiteY13" fmla="*/ 21928 h 5079070"/>
              <a:gd name="connsiteX14" fmla="*/ 2942492 w 3839308"/>
              <a:gd name="connsiteY14" fmla="*/ 45375 h 5079070"/>
              <a:gd name="connsiteX15" fmla="*/ 3235569 w 3839308"/>
              <a:gd name="connsiteY15" fmla="*/ 21929 h 5079070"/>
              <a:gd name="connsiteX16" fmla="*/ 3634154 w 3839308"/>
              <a:gd name="connsiteY16" fmla="*/ 21929 h 5079070"/>
              <a:gd name="connsiteX17" fmla="*/ 3839308 w 3839308"/>
              <a:gd name="connsiteY17" fmla="*/ 71751 h 5079070"/>
              <a:gd name="connsiteX18" fmla="*/ 3839308 w 3839308"/>
              <a:gd name="connsiteY18" fmla="*/ 4719951 h 5079070"/>
              <a:gd name="connsiteX19" fmla="*/ 3563815 w 3839308"/>
              <a:gd name="connsiteY19" fmla="*/ 4734604 h 5079070"/>
              <a:gd name="connsiteX20" fmla="*/ 3317630 w 3839308"/>
              <a:gd name="connsiteY20" fmla="*/ 4711157 h 5079070"/>
              <a:gd name="connsiteX21" fmla="*/ 3212123 w 3839308"/>
              <a:gd name="connsiteY21" fmla="*/ 4734605 h 5079070"/>
              <a:gd name="connsiteX22" fmla="*/ 2848707 w 3839308"/>
              <a:gd name="connsiteY22" fmla="*/ 4734605 h 5079070"/>
              <a:gd name="connsiteX23" fmla="*/ 2731476 w 3839308"/>
              <a:gd name="connsiteY23" fmla="*/ 4699435 h 5079070"/>
              <a:gd name="connsiteX24" fmla="*/ 2051538 w 3839308"/>
              <a:gd name="connsiteY24" fmla="*/ 4746328 h 5079070"/>
              <a:gd name="connsiteX25" fmla="*/ 1910861 w 3839308"/>
              <a:gd name="connsiteY25" fmla="*/ 4758050 h 5079070"/>
              <a:gd name="connsiteX26" fmla="*/ 1652954 w 3839308"/>
              <a:gd name="connsiteY26" fmla="*/ 4781498 h 5079070"/>
              <a:gd name="connsiteX27" fmla="*/ 1477108 w 3839308"/>
              <a:gd name="connsiteY27" fmla="*/ 4769773 h 5079070"/>
              <a:gd name="connsiteX28" fmla="*/ 1324708 w 3839308"/>
              <a:gd name="connsiteY28" fmla="*/ 4734605 h 5079070"/>
              <a:gd name="connsiteX29" fmla="*/ 1019908 w 3839308"/>
              <a:gd name="connsiteY29" fmla="*/ 4722882 h 5079070"/>
              <a:gd name="connsiteX30" fmla="*/ 750277 w 3839308"/>
              <a:gd name="connsiteY30" fmla="*/ 4758051 h 5079070"/>
              <a:gd name="connsiteX31" fmla="*/ 468923 w 3839308"/>
              <a:gd name="connsiteY31" fmla="*/ 4722882 h 5079070"/>
              <a:gd name="connsiteX32" fmla="*/ 269631 w 3839308"/>
              <a:gd name="connsiteY32" fmla="*/ 4758052 h 5079070"/>
              <a:gd name="connsiteX33" fmla="*/ 29308 w 3839308"/>
              <a:gd name="connsiteY33" fmla="*/ 4719951 h 5079070"/>
              <a:gd name="connsiteX34" fmla="*/ 0 w 3839308"/>
              <a:gd name="connsiteY34" fmla="*/ 291560 h 5079070"/>
              <a:gd name="connsiteX35" fmla="*/ 29308 w 3839308"/>
              <a:gd name="connsiteY35" fmla="*/ 71751 h 5079070"/>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051538 w 3839308"/>
              <a:gd name="connsiteY24" fmla="*/ 4746328 h 4781857"/>
              <a:gd name="connsiteX25" fmla="*/ 1910861 w 3839308"/>
              <a:gd name="connsiteY25" fmla="*/ 4758050 h 4781857"/>
              <a:gd name="connsiteX26" fmla="*/ 1652954 w 3839308"/>
              <a:gd name="connsiteY26" fmla="*/ 4781498 h 4781857"/>
              <a:gd name="connsiteX27" fmla="*/ 1477108 w 3839308"/>
              <a:gd name="connsiteY27" fmla="*/ 4769773 h 4781857"/>
              <a:gd name="connsiteX28" fmla="*/ 1324708 w 3839308"/>
              <a:gd name="connsiteY28" fmla="*/ 4734605 h 4781857"/>
              <a:gd name="connsiteX29" fmla="*/ 1019908 w 3839308"/>
              <a:gd name="connsiteY29" fmla="*/ 4722882 h 4781857"/>
              <a:gd name="connsiteX30" fmla="*/ 750277 w 3839308"/>
              <a:gd name="connsiteY30" fmla="*/ 4758051 h 4781857"/>
              <a:gd name="connsiteX31" fmla="*/ 468923 w 3839308"/>
              <a:gd name="connsiteY31" fmla="*/ 4722882 h 4781857"/>
              <a:gd name="connsiteX32" fmla="*/ 269631 w 3839308"/>
              <a:gd name="connsiteY32" fmla="*/ 4758052 h 4781857"/>
              <a:gd name="connsiteX33" fmla="*/ 29308 w 3839308"/>
              <a:gd name="connsiteY33" fmla="*/ 4719951 h 4781857"/>
              <a:gd name="connsiteX34" fmla="*/ 0 w 3839308"/>
              <a:gd name="connsiteY34" fmla="*/ 291560 h 4781857"/>
              <a:gd name="connsiteX35" fmla="*/ 29308 w 3839308"/>
              <a:gd name="connsiteY35" fmla="*/ 71751 h 4781857"/>
              <a:gd name="connsiteX0" fmla="*/ 29308 w 3839308"/>
              <a:gd name="connsiteY0" fmla="*/ 71751 h 4781857"/>
              <a:gd name="connsiteX1" fmla="*/ 222739 w 3839308"/>
              <a:gd name="connsiteY1" fmla="*/ 68820 h 4781857"/>
              <a:gd name="connsiteX2" fmla="*/ 492370 w 3839308"/>
              <a:gd name="connsiteY2" fmla="*/ 115713 h 4781857"/>
              <a:gd name="connsiteX3" fmla="*/ 750277 w 3839308"/>
              <a:gd name="connsiteY3" fmla="*/ 45375 h 4781857"/>
              <a:gd name="connsiteX4" fmla="*/ 867508 w 3839308"/>
              <a:gd name="connsiteY4" fmla="*/ 80544 h 4781857"/>
              <a:gd name="connsiteX5" fmla="*/ 1019908 w 3839308"/>
              <a:gd name="connsiteY5" fmla="*/ 45375 h 4781857"/>
              <a:gd name="connsiteX6" fmla="*/ 1172308 w 3839308"/>
              <a:gd name="connsiteY6" fmla="*/ 92267 h 4781857"/>
              <a:gd name="connsiteX7" fmla="*/ 1348154 w 3839308"/>
              <a:gd name="connsiteY7" fmla="*/ 80544 h 4781857"/>
              <a:gd name="connsiteX8" fmla="*/ 1524000 w 3839308"/>
              <a:gd name="connsiteY8" fmla="*/ 57098 h 4781857"/>
              <a:gd name="connsiteX9" fmla="*/ 1746738 w 3839308"/>
              <a:gd name="connsiteY9" fmla="*/ 92267 h 4781857"/>
              <a:gd name="connsiteX10" fmla="*/ 2039815 w 3839308"/>
              <a:gd name="connsiteY10" fmla="*/ 68821 h 4781857"/>
              <a:gd name="connsiteX11" fmla="*/ 2203938 w 3839308"/>
              <a:gd name="connsiteY11" fmla="*/ 33651 h 4781857"/>
              <a:gd name="connsiteX12" fmla="*/ 2473569 w 3839308"/>
              <a:gd name="connsiteY12" fmla="*/ 80544 h 4781857"/>
              <a:gd name="connsiteX13" fmla="*/ 2731477 w 3839308"/>
              <a:gd name="connsiteY13" fmla="*/ 21928 h 4781857"/>
              <a:gd name="connsiteX14" fmla="*/ 2942492 w 3839308"/>
              <a:gd name="connsiteY14" fmla="*/ 45375 h 4781857"/>
              <a:gd name="connsiteX15" fmla="*/ 3235569 w 3839308"/>
              <a:gd name="connsiteY15" fmla="*/ 21929 h 4781857"/>
              <a:gd name="connsiteX16" fmla="*/ 3634154 w 3839308"/>
              <a:gd name="connsiteY16" fmla="*/ 21929 h 4781857"/>
              <a:gd name="connsiteX17" fmla="*/ 3839308 w 3839308"/>
              <a:gd name="connsiteY17" fmla="*/ 71751 h 4781857"/>
              <a:gd name="connsiteX18" fmla="*/ 3839308 w 3839308"/>
              <a:gd name="connsiteY18" fmla="*/ 4719951 h 4781857"/>
              <a:gd name="connsiteX19" fmla="*/ 3563815 w 3839308"/>
              <a:gd name="connsiteY19" fmla="*/ 4734604 h 4781857"/>
              <a:gd name="connsiteX20" fmla="*/ 3317630 w 3839308"/>
              <a:gd name="connsiteY20" fmla="*/ 4711157 h 4781857"/>
              <a:gd name="connsiteX21" fmla="*/ 3212123 w 3839308"/>
              <a:gd name="connsiteY21" fmla="*/ 4734605 h 4781857"/>
              <a:gd name="connsiteX22" fmla="*/ 2848707 w 3839308"/>
              <a:gd name="connsiteY22" fmla="*/ 4734605 h 4781857"/>
              <a:gd name="connsiteX23" fmla="*/ 2731476 w 3839308"/>
              <a:gd name="connsiteY23" fmla="*/ 4699435 h 4781857"/>
              <a:gd name="connsiteX24" fmla="*/ 2508738 w 3839308"/>
              <a:gd name="connsiteY24" fmla="*/ 4758051 h 4781857"/>
              <a:gd name="connsiteX25" fmla="*/ 2051538 w 3839308"/>
              <a:gd name="connsiteY25" fmla="*/ 4746328 h 4781857"/>
              <a:gd name="connsiteX26" fmla="*/ 1910861 w 3839308"/>
              <a:gd name="connsiteY26" fmla="*/ 4758050 h 4781857"/>
              <a:gd name="connsiteX27" fmla="*/ 1652954 w 3839308"/>
              <a:gd name="connsiteY27" fmla="*/ 4781498 h 4781857"/>
              <a:gd name="connsiteX28" fmla="*/ 1477108 w 3839308"/>
              <a:gd name="connsiteY28" fmla="*/ 4769773 h 4781857"/>
              <a:gd name="connsiteX29" fmla="*/ 1324708 w 3839308"/>
              <a:gd name="connsiteY29" fmla="*/ 4734605 h 4781857"/>
              <a:gd name="connsiteX30" fmla="*/ 1019908 w 3839308"/>
              <a:gd name="connsiteY30" fmla="*/ 4722882 h 4781857"/>
              <a:gd name="connsiteX31" fmla="*/ 750277 w 3839308"/>
              <a:gd name="connsiteY31" fmla="*/ 4758051 h 4781857"/>
              <a:gd name="connsiteX32" fmla="*/ 468923 w 3839308"/>
              <a:gd name="connsiteY32" fmla="*/ 4722882 h 4781857"/>
              <a:gd name="connsiteX33" fmla="*/ 269631 w 3839308"/>
              <a:gd name="connsiteY33" fmla="*/ 4758052 h 4781857"/>
              <a:gd name="connsiteX34" fmla="*/ 29308 w 3839308"/>
              <a:gd name="connsiteY34" fmla="*/ 4719951 h 4781857"/>
              <a:gd name="connsiteX35" fmla="*/ 0 w 3839308"/>
              <a:gd name="connsiteY35" fmla="*/ 291560 h 4781857"/>
              <a:gd name="connsiteX36" fmla="*/ 29308 w 3839308"/>
              <a:gd name="connsiteY36" fmla="*/ 71751 h 478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39308" h="4781857">
                <a:moveTo>
                  <a:pt x="29308" y="71751"/>
                </a:moveTo>
                <a:lnTo>
                  <a:pt x="222739" y="68820"/>
                </a:lnTo>
                <a:lnTo>
                  <a:pt x="492370" y="115713"/>
                </a:lnTo>
                <a:cubicBezTo>
                  <a:pt x="570524" y="111805"/>
                  <a:pt x="672123" y="49283"/>
                  <a:pt x="750277" y="45375"/>
                </a:cubicBezTo>
                <a:cubicBezTo>
                  <a:pt x="773723" y="49283"/>
                  <a:pt x="844062" y="76636"/>
                  <a:pt x="867508" y="80544"/>
                </a:cubicBezTo>
                <a:cubicBezTo>
                  <a:pt x="894862" y="76636"/>
                  <a:pt x="992554" y="49283"/>
                  <a:pt x="1019908" y="45375"/>
                </a:cubicBezTo>
                <a:cubicBezTo>
                  <a:pt x="1051170" y="45375"/>
                  <a:pt x="1141046" y="92267"/>
                  <a:pt x="1172308" y="92267"/>
                </a:cubicBezTo>
                <a:cubicBezTo>
                  <a:pt x="1219200" y="92267"/>
                  <a:pt x="1301262" y="80544"/>
                  <a:pt x="1348154" y="80544"/>
                </a:cubicBezTo>
                <a:cubicBezTo>
                  <a:pt x="1391139" y="76636"/>
                  <a:pt x="1481015" y="61006"/>
                  <a:pt x="1524000" y="57098"/>
                </a:cubicBezTo>
                <a:cubicBezTo>
                  <a:pt x="1590431" y="61006"/>
                  <a:pt x="1680307" y="88359"/>
                  <a:pt x="1746738" y="92267"/>
                </a:cubicBezTo>
                <a:cubicBezTo>
                  <a:pt x="1801446" y="92267"/>
                  <a:pt x="1985107" y="68821"/>
                  <a:pt x="2039815" y="68821"/>
                </a:cubicBezTo>
                <a:cubicBezTo>
                  <a:pt x="2074984" y="68821"/>
                  <a:pt x="2168769" y="33651"/>
                  <a:pt x="2203938" y="33651"/>
                </a:cubicBezTo>
                <a:cubicBezTo>
                  <a:pt x="2266461" y="41467"/>
                  <a:pt x="2411046" y="72728"/>
                  <a:pt x="2473569" y="80544"/>
                </a:cubicBezTo>
                <a:cubicBezTo>
                  <a:pt x="2551723" y="76636"/>
                  <a:pt x="2653323" y="25836"/>
                  <a:pt x="2731477" y="21928"/>
                </a:cubicBezTo>
                <a:cubicBezTo>
                  <a:pt x="2766646" y="29744"/>
                  <a:pt x="2907323" y="37559"/>
                  <a:pt x="2942492" y="45375"/>
                </a:cubicBezTo>
                <a:cubicBezTo>
                  <a:pt x="3001107" y="45375"/>
                  <a:pt x="3176954" y="21929"/>
                  <a:pt x="3235569" y="21929"/>
                </a:cubicBezTo>
                <a:cubicBezTo>
                  <a:pt x="3350846" y="25837"/>
                  <a:pt x="3533531" y="13625"/>
                  <a:pt x="3634154" y="21929"/>
                </a:cubicBezTo>
                <a:cubicBezTo>
                  <a:pt x="3734777" y="30233"/>
                  <a:pt x="3769947" y="-58667"/>
                  <a:pt x="3839308" y="71751"/>
                </a:cubicBezTo>
                <a:lnTo>
                  <a:pt x="3839308" y="4719951"/>
                </a:lnTo>
                <a:cubicBezTo>
                  <a:pt x="3746500" y="4791754"/>
                  <a:pt x="3650761" y="4736070"/>
                  <a:pt x="3563815" y="4734604"/>
                </a:cubicBezTo>
                <a:cubicBezTo>
                  <a:pt x="3476869" y="4733138"/>
                  <a:pt x="3364522" y="4732649"/>
                  <a:pt x="3317630" y="4711157"/>
                </a:cubicBezTo>
                <a:cubicBezTo>
                  <a:pt x="3270738" y="4689665"/>
                  <a:pt x="3302000" y="4758051"/>
                  <a:pt x="3212123" y="4734605"/>
                </a:cubicBezTo>
                <a:cubicBezTo>
                  <a:pt x="3122246" y="4711159"/>
                  <a:pt x="2911230" y="4760005"/>
                  <a:pt x="2848707" y="4734605"/>
                </a:cubicBezTo>
                <a:cubicBezTo>
                  <a:pt x="2786184" y="4709205"/>
                  <a:pt x="2809630" y="4703343"/>
                  <a:pt x="2731476" y="4699435"/>
                </a:cubicBezTo>
                <a:cubicBezTo>
                  <a:pt x="2653322" y="4695527"/>
                  <a:pt x="2622061" y="4750236"/>
                  <a:pt x="2508738" y="4758051"/>
                </a:cubicBezTo>
                <a:cubicBezTo>
                  <a:pt x="2395415" y="4765866"/>
                  <a:pt x="2129692" y="4738513"/>
                  <a:pt x="2051538" y="4746328"/>
                </a:cubicBezTo>
                <a:cubicBezTo>
                  <a:pt x="1973384" y="4754143"/>
                  <a:pt x="1990969" y="4760004"/>
                  <a:pt x="1910861" y="4758050"/>
                </a:cubicBezTo>
                <a:cubicBezTo>
                  <a:pt x="1830753" y="4756096"/>
                  <a:pt x="1721339" y="4785406"/>
                  <a:pt x="1652954" y="4781498"/>
                </a:cubicBezTo>
                <a:cubicBezTo>
                  <a:pt x="1584570" y="4777590"/>
                  <a:pt x="1533769" y="4767819"/>
                  <a:pt x="1477108" y="4769773"/>
                </a:cubicBezTo>
                <a:cubicBezTo>
                  <a:pt x="1420447" y="4771727"/>
                  <a:pt x="1432169" y="4742420"/>
                  <a:pt x="1324708" y="4734605"/>
                </a:cubicBezTo>
                <a:cubicBezTo>
                  <a:pt x="1217247" y="4726790"/>
                  <a:pt x="1103923" y="4722882"/>
                  <a:pt x="1019908" y="4722882"/>
                </a:cubicBezTo>
                <a:cubicBezTo>
                  <a:pt x="935893" y="4722882"/>
                  <a:pt x="824523" y="4761959"/>
                  <a:pt x="750277" y="4758051"/>
                </a:cubicBezTo>
                <a:lnTo>
                  <a:pt x="468923" y="4722882"/>
                </a:lnTo>
                <a:lnTo>
                  <a:pt x="269631" y="4758052"/>
                </a:lnTo>
                <a:lnTo>
                  <a:pt x="29308" y="4719951"/>
                </a:lnTo>
                <a:cubicBezTo>
                  <a:pt x="27354" y="3228190"/>
                  <a:pt x="1954" y="1783321"/>
                  <a:pt x="0" y="291560"/>
                </a:cubicBezTo>
                <a:lnTo>
                  <a:pt x="29308" y="71751"/>
                </a:lnTo>
                <a:close/>
              </a:path>
            </a:pathLst>
          </a:custGeom>
          <a:blipFill dpi="0" rotWithShape="1">
            <a:blip r:embed="rId3">
              <a:alphaModFix amt="85000"/>
            </a:blip>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454555" y="5458327"/>
            <a:ext cx="3070818" cy="311277"/>
          </a:xfrm>
          <a:custGeom>
            <a:avLst/>
            <a:gdLst/>
            <a:ahLst/>
            <a:cxnLst/>
            <a:rect l="l" t="t" r="r" b="b"/>
            <a:pathLst>
              <a:path w="3070818" h="311277">
                <a:moveTo>
                  <a:pt x="0" y="0"/>
                </a:moveTo>
                <a:lnTo>
                  <a:pt x="3070818" y="0"/>
                </a:lnTo>
                <a:lnTo>
                  <a:pt x="3070818" y="311277"/>
                </a:lnTo>
                <a:cubicBezTo>
                  <a:pt x="2757799" y="222024"/>
                  <a:pt x="2187281" y="162735"/>
                  <a:pt x="1535409" y="162735"/>
                </a:cubicBezTo>
                <a:cubicBezTo>
                  <a:pt x="883537" y="162735"/>
                  <a:pt x="313019" y="222024"/>
                  <a:pt x="0" y="311277"/>
                </a:cubicBezTo>
                <a:close/>
              </a:path>
            </a:pathLst>
          </a:custGeom>
          <a:gradFill flip="none" rotWithShape="1">
            <a:gsLst>
              <a:gs pos="0">
                <a:srgbClr val="000000">
                  <a:alpha val="50000"/>
                </a:srgbClr>
              </a:gs>
              <a:gs pos="100000">
                <a:srgbClr val="000000">
                  <a:alpha val="0"/>
                </a:srgbClr>
              </a:gs>
            </a:gsLst>
            <a:lin ang="54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099930" y="3397224"/>
            <a:ext cx="10027578" cy="2739211"/>
          </a:xfrm>
          <a:prstGeom prst="rect">
            <a:avLst/>
          </a:prstGeom>
          <a:noFill/>
        </p:spPr>
        <p:txBody>
          <a:bodyPr wrap="square" rtlCol="0">
            <a:spAutoFit/>
          </a:bodyPr>
          <a:lstStyle/>
          <a:p>
            <a:pPr marL="457200" indent="-457200">
              <a:buFont typeface="Arial" panose="020B0604020202020204" pitchFamily="34" charset="0"/>
              <a:buChar char="•"/>
            </a:pPr>
            <a:r>
              <a:rPr lang="en-US" sz="3600" b="1" dirty="0" smtClean="0">
                <a:solidFill>
                  <a:srgbClr val="FFFF00"/>
                </a:solidFill>
                <a:latin typeface="Perpetua" panose="02020502060401020303" pitchFamily="18" charset="0"/>
              </a:rPr>
              <a:t>Jerome’s commentaries taught …</a:t>
            </a:r>
          </a:p>
          <a:p>
            <a:pPr marL="914400" lvl="1" indent="-457200">
              <a:buFont typeface="Arial" panose="020B0604020202020204" pitchFamily="34" charset="0"/>
              <a:buChar char="•"/>
            </a:pPr>
            <a:r>
              <a:rPr lang="en-US" sz="3200" b="1" dirty="0" smtClean="0">
                <a:solidFill>
                  <a:srgbClr val="FFFF00"/>
                </a:solidFill>
                <a:latin typeface="Perpetua" panose="02020502060401020303" pitchFamily="18" charset="0"/>
              </a:rPr>
              <a:t>Jewish people were Edom’s true face in Obadiah</a:t>
            </a:r>
          </a:p>
          <a:p>
            <a:pPr marL="914400" lvl="1" indent="-457200">
              <a:buFont typeface="Arial" panose="020B0604020202020204" pitchFamily="34" charset="0"/>
              <a:buChar char="•"/>
            </a:pPr>
            <a:r>
              <a:rPr lang="en-US" sz="3200" b="1" dirty="0" smtClean="0">
                <a:solidFill>
                  <a:srgbClr val="FFFF00"/>
                </a:solidFill>
                <a:latin typeface="Perpetua" panose="02020502060401020303" pitchFamily="18" charset="0"/>
              </a:rPr>
              <a:t>Haggai’s prophecies taught Supersessionism</a:t>
            </a:r>
          </a:p>
          <a:p>
            <a:pPr marL="457200" indent="-457200">
              <a:buFont typeface="Arial" panose="020B0604020202020204" pitchFamily="34" charset="0"/>
              <a:buChar char="•"/>
            </a:pPr>
            <a:r>
              <a:rPr lang="en-US" sz="3600" b="1" dirty="0" smtClean="0">
                <a:solidFill>
                  <a:srgbClr val="FFFF00"/>
                </a:solidFill>
                <a:latin typeface="Perpetua" panose="02020502060401020303" pitchFamily="18" charset="0"/>
              </a:rPr>
              <a:t>But … Jerome never wrote an </a:t>
            </a:r>
            <a:r>
              <a:rPr lang="en-US" sz="3600" b="1" i="1" dirty="0" smtClean="0">
                <a:solidFill>
                  <a:srgbClr val="FFFF00"/>
                </a:solidFill>
                <a:latin typeface="Perpetua" panose="02020502060401020303" pitchFamily="18" charset="0"/>
              </a:rPr>
              <a:t>Adversus Judaeos</a:t>
            </a:r>
          </a:p>
          <a:p>
            <a:pPr marL="457200" indent="-457200">
              <a:buFont typeface="Arial" panose="020B0604020202020204" pitchFamily="34" charset="0"/>
              <a:buChar char="•"/>
            </a:pPr>
            <a:r>
              <a:rPr lang="en-US" sz="3600" b="1" dirty="0" smtClean="0">
                <a:solidFill>
                  <a:srgbClr val="FFFF00"/>
                </a:solidFill>
                <a:latin typeface="Perpetua" panose="02020502060401020303" pitchFamily="18" charset="0"/>
              </a:rPr>
              <a:t>Jerome attacked </a:t>
            </a:r>
            <a:r>
              <a:rPr lang="en-US" sz="3600" b="1" dirty="0" err="1" smtClean="0">
                <a:solidFill>
                  <a:srgbClr val="FFFF00"/>
                </a:solidFill>
                <a:latin typeface="Perpetua" panose="02020502060401020303" pitchFamily="18" charset="0"/>
              </a:rPr>
              <a:t>Rufinus</a:t>
            </a:r>
            <a:r>
              <a:rPr lang="en-US" sz="3600" b="1" dirty="0" smtClean="0">
                <a:solidFill>
                  <a:srgbClr val="FFFF00"/>
                </a:solidFill>
                <a:latin typeface="Perpetua" panose="02020502060401020303" pitchFamily="18" charset="0"/>
              </a:rPr>
              <a:t> for being anti-Jewish</a:t>
            </a:r>
            <a:endParaRPr lang="en-US" sz="3600" b="1" dirty="0">
              <a:solidFill>
                <a:srgbClr val="FFFF00"/>
              </a:solidFill>
              <a:latin typeface="Perpetua" panose="02020502060401020303"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580" y="306455"/>
            <a:ext cx="2708928" cy="2893945"/>
          </a:xfrm>
          <a:prstGeom prst="rect">
            <a:avLst/>
          </a:prstGeom>
        </p:spPr>
      </p:pic>
    </p:spTree>
    <p:extLst>
      <p:ext uri="{BB962C8B-B14F-4D97-AF65-F5344CB8AC3E}">
        <p14:creationId xmlns:p14="http://schemas.microsoft.com/office/powerpoint/2010/main" val="2258453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3365315"/>
            <a:ext cx="9075722" cy="1915647"/>
          </a:xfrm>
        </p:spPr>
        <p:txBody>
          <a:bodyPr/>
          <a:lstStyle/>
          <a:p>
            <a:r>
              <a:rPr lang="en-US" sz="4600" b="1" dirty="0" smtClean="0">
                <a:solidFill>
                  <a:srgbClr val="FFFF00"/>
                </a:solidFill>
                <a:latin typeface="Perpetua" panose="02020502060401020303" pitchFamily="18" charset="0"/>
              </a:rPr>
              <a:t>“…how </a:t>
            </a:r>
            <a:r>
              <a:rPr lang="en-US" sz="4600" b="1" dirty="0">
                <a:solidFill>
                  <a:srgbClr val="FFFF00"/>
                </a:solidFill>
                <a:latin typeface="Perpetua" panose="02020502060401020303" pitchFamily="18" charset="0"/>
              </a:rPr>
              <a:t>can the Jews, the people to whom God first spoke, the keepers of the Hebrew Bible, be cut off from the new dispensation, while at the same time still be of surpassing interest to </a:t>
            </a:r>
            <a:r>
              <a:rPr lang="en-US" sz="4600" b="1" dirty="0" smtClean="0">
                <a:solidFill>
                  <a:srgbClr val="FFFF00"/>
                </a:solidFill>
                <a:latin typeface="Perpetua" panose="02020502060401020303" pitchFamily="18" charset="0"/>
              </a:rPr>
              <a:t>him [Jerome]?”</a:t>
            </a:r>
            <a:endParaRPr lang="en-US" sz="4600" b="1" dirty="0">
              <a:solidFill>
                <a:srgbClr val="FFFF00"/>
              </a:solidFill>
              <a:latin typeface="Perpetua" panose="02020502060401020303" pitchFamily="18" charset="0"/>
            </a:endParaRPr>
          </a:p>
        </p:txBody>
      </p:sp>
      <p:sp>
        <p:nvSpPr>
          <p:cNvPr id="3" name="Text Placeholder 2"/>
          <p:cNvSpPr>
            <a:spLocks noGrp="1"/>
          </p:cNvSpPr>
          <p:nvPr>
            <p:ph type="body" idx="1"/>
          </p:nvPr>
        </p:nvSpPr>
        <p:spPr>
          <a:xfrm>
            <a:off x="1154956" y="5453241"/>
            <a:ext cx="9990123" cy="860400"/>
          </a:xfrm>
        </p:spPr>
        <p:txBody>
          <a:bodyPr>
            <a:noAutofit/>
          </a:bodyPr>
          <a:lstStyle/>
          <a:p>
            <a:r>
              <a:rPr lang="en-US" sz="3600" b="1" dirty="0" smtClean="0">
                <a:solidFill>
                  <a:schemeClr val="tx1"/>
                </a:solidFill>
                <a:effectLst>
                  <a:outerShdw blurRad="38100" dist="38100" dir="2700000" algn="tl">
                    <a:srgbClr val="000000">
                      <a:alpha val="43137"/>
                    </a:srgbClr>
                  </a:outerShdw>
                </a:effectLst>
                <a:latin typeface="Perpetua" panose="02020502060401020303" pitchFamily="18" charset="0"/>
              </a:rPr>
              <a:t>Joel </a:t>
            </a:r>
            <a:r>
              <a:rPr lang="en-US" sz="3600" b="1" dirty="0" err="1" smtClean="0">
                <a:solidFill>
                  <a:schemeClr val="tx1"/>
                </a:solidFill>
                <a:effectLst>
                  <a:outerShdw blurRad="38100" dist="38100" dir="2700000" algn="tl">
                    <a:srgbClr val="000000">
                      <a:alpha val="43137"/>
                    </a:srgbClr>
                  </a:outerShdw>
                </a:effectLst>
                <a:latin typeface="Perpetua" panose="02020502060401020303" pitchFamily="18" charset="0"/>
              </a:rPr>
              <a:t>Itzkowitz</a:t>
            </a:r>
            <a:r>
              <a:rPr lang="en-US" sz="3600" b="1" dirty="0" smtClean="0">
                <a:solidFill>
                  <a:schemeClr val="tx1"/>
                </a:solidFill>
                <a:effectLst>
                  <a:outerShdw blurRad="38100" dist="38100" dir="2700000" algn="tl">
                    <a:srgbClr val="000000">
                      <a:alpha val="43137"/>
                    </a:srgbClr>
                  </a:outerShdw>
                </a:effectLst>
                <a:latin typeface="Perpetua" panose="02020502060401020303" pitchFamily="18" charset="0"/>
              </a:rPr>
              <a:t> – Wayne State University</a:t>
            </a:r>
            <a:endParaRPr lang="en-US" sz="3600" b="1" dirty="0">
              <a:solidFill>
                <a:schemeClr val="tx1"/>
              </a:solidFill>
              <a:effectLst>
                <a:outerShdw blurRad="38100" dist="38100" dir="2700000" algn="tl">
                  <a:srgbClr val="000000">
                    <a:alpha val="43137"/>
                  </a:srgbClr>
                </a:outerShdw>
              </a:effectLst>
              <a:latin typeface="Perpetua" panose="02020502060401020303" pitchFamily="18" charset="0"/>
            </a:endParaRPr>
          </a:p>
        </p:txBody>
      </p:sp>
    </p:spTree>
    <p:extLst>
      <p:ext uri="{BB962C8B-B14F-4D97-AF65-F5344CB8AC3E}">
        <p14:creationId xmlns:p14="http://schemas.microsoft.com/office/powerpoint/2010/main" val="3671389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1537252" y="669901"/>
            <a:ext cx="9130748" cy="3170099"/>
          </a:xfrm>
          <a:prstGeom prst="rect">
            <a:avLst/>
          </a:prstGeom>
          <a:noFill/>
        </p:spPr>
        <p:txBody>
          <a:bodyPr wrap="square" rtlCol="0">
            <a:spAutoFit/>
          </a:bodyPr>
          <a:lstStyle/>
          <a:p>
            <a:pPr algn="ctr"/>
            <a:r>
              <a:rPr lang="en-US" sz="10000" b="1" i="1">
                <a:solidFill>
                  <a:srgbClr val="FFFF00"/>
                </a:solidFill>
                <a:effectLst>
                  <a:outerShdw blurRad="38100" dist="38100" dir="2700000" algn="tl">
                    <a:srgbClr val="000000">
                      <a:alpha val="43137"/>
                    </a:srgbClr>
                  </a:outerShdw>
                </a:effectLst>
                <a:latin typeface="Perpetua" panose="02020502060401020303" pitchFamily="18" charset="0"/>
              </a:rPr>
              <a:t>Jerome and the Jewish People</a:t>
            </a:r>
            <a:endParaRPr lang="en-US" sz="10000" b="1" i="1" dirty="0">
              <a:solidFill>
                <a:srgbClr val="FFFF00"/>
              </a:solidFill>
              <a:effectLst>
                <a:outerShdw blurRad="38100" dist="38100" dir="2700000" algn="tl">
                  <a:srgbClr val="000000">
                    <a:alpha val="43137"/>
                  </a:srgbClr>
                </a:outerShdw>
              </a:effectLst>
              <a:latin typeface="Perpetua" panose="02020502060401020303" pitchFamily="18"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845" y="5050972"/>
            <a:ext cx="4646361" cy="1938325"/>
          </a:xfrm>
          <a:prstGeom prst="rect">
            <a:avLst/>
          </a:prstGeom>
        </p:spPr>
      </p:pic>
      <p:sp>
        <p:nvSpPr>
          <p:cNvPr id="4" name="TextBox 3"/>
          <p:cNvSpPr txBox="1"/>
          <p:nvPr/>
        </p:nvSpPr>
        <p:spPr>
          <a:xfrm>
            <a:off x="2001078" y="3770779"/>
            <a:ext cx="8216348" cy="1446550"/>
          </a:xfrm>
          <a:prstGeom prst="rect">
            <a:avLst/>
          </a:prstGeom>
          <a:noFill/>
        </p:spPr>
        <p:txBody>
          <a:bodyPr wrap="square" rtlCol="0">
            <a:spAutoFit/>
          </a:bodyPr>
          <a:lstStyle/>
          <a:p>
            <a:pPr algn="ctr"/>
            <a:r>
              <a:rPr lang="en-US" sz="4400" b="1" dirty="0" smtClean="0">
                <a:solidFill>
                  <a:srgbClr val="FFFF00"/>
                </a:solidFill>
                <a:latin typeface="Perpetua" panose="02020502060401020303" pitchFamily="18" charset="0"/>
              </a:rPr>
              <a:t>Friend, Foe or Something Else?</a:t>
            </a:r>
          </a:p>
          <a:p>
            <a:pPr algn="ctr"/>
            <a:r>
              <a:rPr lang="en-US" sz="4400" b="1" dirty="0" smtClean="0">
                <a:solidFill>
                  <a:srgbClr val="FFFF00"/>
                </a:solidFill>
                <a:latin typeface="Perpetua" panose="02020502060401020303" pitchFamily="18" charset="0"/>
              </a:rPr>
              <a:t>… YES…</a:t>
            </a:r>
            <a:endParaRPr lang="en-US" sz="4400" b="1" dirty="0">
              <a:solidFill>
                <a:srgbClr val="FFFF00"/>
              </a:solidFill>
              <a:latin typeface="Perpetua" panose="02020502060401020303" pitchFamily="18" charset="0"/>
            </a:endParaRPr>
          </a:p>
        </p:txBody>
      </p:sp>
    </p:spTree>
    <p:extLst>
      <p:ext uri="{BB962C8B-B14F-4D97-AF65-F5344CB8AC3E}">
        <p14:creationId xmlns:p14="http://schemas.microsoft.com/office/powerpoint/2010/main" val="40703311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1462</TotalTime>
  <Words>29992</Words>
  <Application>Microsoft Office PowerPoint</Application>
  <PresentationFormat>Custom</PresentationFormat>
  <Paragraphs>1486</Paragraphs>
  <Slides>17</Slides>
  <Notes>12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Ion</vt:lpstr>
      <vt:lpstr>PowerPoint Presentation</vt:lpstr>
      <vt:lpstr>Problematic Issues in Early Church History…</vt:lpstr>
      <vt:lpstr>Problematic Issues for Early Church History…</vt:lpstr>
      <vt:lpstr>PowerPoint Presentation</vt:lpstr>
      <vt:lpstr>Cave Livin’ Was Not the Life for Him… (Sing Along!)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the Jews, the people to whom God first spoke, the keepers of the Hebrew Bible, be cut off from the new dispensation, while at the same time still be of surpassing interest to him [Jerome]?”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Downey</dc:creator>
  <cp:lastModifiedBy>Jim Melnick</cp:lastModifiedBy>
  <cp:revision>12</cp:revision>
  <dcterms:created xsi:type="dcterms:W3CDTF">2015-07-27T00:43:08Z</dcterms:created>
  <dcterms:modified xsi:type="dcterms:W3CDTF">2015-09-22T18:58:37Z</dcterms:modified>
</cp:coreProperties>
</file>